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1"/>
  </p:sldMasterIdLst>
  <p:notesMasterIdLst>
    <p:notesMasterId r:id="rId33"/>
  </p:notesMasterIdLst>
  <p:sldIdLst>
    <p:sldId id="256" r:id="rId2"/>
    <p:sldId id="260" r:id="rId3"/>
    <p:sldId id="296" r:id="rId4"/>
    <p:sldId id="298" r:id="rId5"/>
    <p:sldId id="307" r:id="rId6"/>
    <p:sldId id="299" r:id="rId7"/>
    <p:sldId id="308" r:id="rId8"/>
    <p:sldId id="280" r:id="rId9"/>
    <p:sldId id="282" r:id="rId10"/>
    <p:sldId id="300" r:id="rId11"/>
    <p:sldId id="286" r:id="rId12"/>
    <p:sldId id="281" r:id="rId13"/>
    <p:sldId id="287" r:id="rId14"/>
    <p:sldId id="291" r:id="rId15"/>
    <p:sldId id="265" r:id="rId16"/>
    <p:sldId id="271" r:id="rId17"/>
    <p:sldId id="275" r:id="rId18"/>
    <p:sldId id="270" r:id="rId19"/>
    <p:sldId id="302" r:id="rId20"/>
    <p:sldId id="293" r:id="rId21"/>
    <p:sldId id="303" r:id="rId22"/>
    <p:sldId id="304" r:id="rId23"/>
    <p:sldId id="305" r:id="rId24"/>
    <p:sldId id="306" r:id="rId25"/>
    <p:sldId id="267" r:id="rId26"/>
    <p:sldId id="272" r:id="rId27"/>
    <p:sldId id="310" r:id="rId28"/>
    <p:sldId id="309" r:id="rId29"/>
    <p:sldId id="274" r:id="rId30"/>
    <p:sldId id="277" r:id="rId31"/>
    <p:sldId id="295"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88" autoAdjust="0"/>
  </p:normalViewPr>
  <p:slideViewPr>
    <p:cSldViewPr snapToGrid="0">
      <p:cViewPr varScale="1">
        <p:scale>
          <a:sx n="60" d="100"/>
          <a:sy n="60" d="100"/>
        </p:scale>
        <p:origin x="78"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viewProps" Target="viewProps.xml" /></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OneDrive\Masa&#252;st&#252;\ST%20VER&#304;%20EXCELLER&#304;\T&#220;KET&#304;M%20TABLOSU%20-%20Son%20kopya%20-%20grafikte%20patlak%20var.xlsx" TargetMode="External" /><Relationship Id="rId2" Type="http://schemas.microsoft.com/office/2011/relationships/chartColorStyle" Target="colors1.xml" /><Relationship Id="rId1" Type="http://schemas.microsoft.com/office/2011/relationships/chartStyle" Target="style1.xml" /></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OneDrive\Masa&#252;st&#252;\ST%20VER&#304;%20EXCELLER&#304;\T&#220;KET&#304;M%20TABLOSU%20-%20Son%20kopya%20-%20grafikte%20patlak%20var.xlsx" TargetMode="External" /><Relationship Id="rId2" Type="http://schemas.microsoft.com/office/2011/relationships/chartColorStyle" Target="colors10.xml" /><Relationship Id="rId1" Type="http://schemas.microsoft.com/office/2011/relationships/chartStyle" Target="style10.xml" /></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OneDrive\Masa&#252;st&#252;\ST%20VER&#304;%20EXCELLER&#304;\T&#220;KET&#304;M%20TABLOSU%20-%20Son%20kopya%20-%20grafikte%20patlak%20var.xlsx" TargetMode="External" /><Relationship Id="rId2" Type="http://schemas.microsoft.com/office/2011/relationships/chartColorStyle" Target="colors11.xml" /><Relationship Id="rId1" Type="http://schemas.microsoft.com/office/2011/relationships/chartStyle" Target="style11.xml" /></Relationships>
</file>

<file path=ppt/charts/_rels/chart12.xml.rels><?xml version="1.0" encoding="UTF-8" standalone="yes"?>
<Relationships xmlns="http://schemas.openxmlformats.org/package/2006/relationships"><Relationship Id="rId3" Type="http://schemas.openxmlformats.org/officeDocument/2006/relationships/oleObject" Target="file:///C:\Users\user\OneDrive\Masa&#252;st&#252;\AR&#350;&#304;VLEME\STER&#304;L%20DANI&#350;MANLIK\03-S&#220;RD&#220;R&#220;LEB&#304;L&#304;R%20TUR&#304;ZM\000-STER&#304;L%20DANI&#350;MANLIK\CEM\ST%20VER&#304;%20EXCELLER&#304;\T&#220;KET&#304;M%20RAPORU\DOLULAR\T&#220;KET&#304;M%20TABLOSU%20-%20Grand%20Mir'Amor%202024%203.A&#350;AMA.xlsx" TargetMode="External" /><Relationship Id="rId2" Type="http://schemas.microsoft.com/office/2011/relationships/chartColorStyle" Target="colors12.xml" /><Relationship Id="rId1" Type="http://schemas.microsoft.com/office/2011/relationships/chartStyle" Target="style12.xml" /></Relationships>
</file>

<file path=ppt/charts/_rels/chart13.xml.rels><?xml version="1.0" encoding="UTF-8" standalone="yes"?>
<Relationships xmlns="http://schemas.openxmlformats.org/package/2006/relationships"><Relationship Id="rId3" Type="http://schemas.openxmlformats.org/officeDocument/2006/relationships/oleObject" Target="file:///C:\Users\user\OneDrive\Masa&#252;st&#252;\ST%20VER&#304;%20EXCELLER&#304;\T&#220;KET&#304;M%20TABLOSU%20-%20Son%20kopya%20-%20grafikte%20patlak%20var.xlsx" TargetMode="External" /><Relationship Id="rId2" Type="http://schemas.microsoft.com/office/2011/relationships/chartColorStyle" Target="colors13.xml" /><Relationship Id="rId1" Type="http://schemas.microsoft.com/office/2011/relationships/chartStyle" Target="style13.xml" /></Relationships>
</file>

<file path=ppt/charts/_rels/chart14.xml.rels><?xml version="1.0" encoding="UTF-8" standalone="yes"?>
<Relationships xmlns="http://schemas.openxmlformats.org/package/2006/relationships"><Relationship Id="rId3" Type="http://schemas.openxmlformats.org/officeDocument/2006/relationships/oleObject" Target="file:///C:\Users\user\OneDrive\Masa&#252;st&#252;\AR&#350;&#304;VLEME\STER&#304;L%20DANI&#350;MANLIK\03-S&#220;RD&#220;R&#220;LEB&#304;L&#304;R%20TUR&#304;ZM\000-STER&#304;L%20DANI&#350;MANLIK\CEM\ST%20VER&#304;%20EXCELLER&#304;\T&#220;KET&#304;M%20RAPORU\DOLULAR\T&#220;KET&#304;M%20TABLOSU%20-%20Grand%20Mir'Amor%202024%203.A&#350;AMA.xlsx" TargetMode="External" /><Relationship Id="rId2" Type="http://schemas.microsoft.com/office/2011/relationships/chartColorStyle" Target="colors14.xml" /><Relationship Id="rId1" Type="http://schemas.microsoft.com/office/2011/relationships/chartStyle" Target="style14.xml" /></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OneDrive\Masa&#252;st&#252;\AR&#350;&#304;VLEME\STER&#304;L%20DANI&#350;MANLIK\03-S&#220;RD&#220;R&#220;LEB&#304;L&#304;R%20TUR&#304;ZM\000-STER&#304;L%20DANI&#350;MANLIK\CEM\ST%20VER&#304;%20EXCELLER&#304;\T&#220;KET&#304;M%20RAPORU\DOLULAR\T&#220;KET&#304;M%20TABLOSU%20-%20Grand%20Mir'Amor%202024%203.A&#350;AMA.xlsx" TargetMode="External" /><Relationship Id="rId2" Type="http://schemas.microsoft.com/office/2011/relationships/chartColorStyle" Target="colors2.xml" /><Relationship Id="rId1" Type="http://schemas.microsoft.com/office/2011/relationships/chartStyle" Target="style2.xml" /></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OneDrive\Masa&#252;st&#252;\AR&#350;&#304;VLEME\STER&#304;L%20DANI&#350;MANLIK\03-S&#220;RD&#220;R&#220;LEB&#304;L&#304;R%20TUR&#304;ZM\000-STER&#304;L%20DANI&#350;MANLIK\CEM\ST%20VER&#304;%20EXCELLER&#304;\T&#220;KET&#304;M%20RAPORU\DOLULAR\T&#220;KET&#304;M%20TABLOSU%20-%20Grand%20Mir'Amor%202024%203.A&#350;AMA.xlsx" TargetMode="External" /><Relationship Id="rId2" Type="http://schemas.microsoft.com/office/2011/relationships/chartColorStyle" Target="colors3.xml" /><Relationship Id="rId1" Type="http://schemas.microsoft.com/office/2011/relationships/chartStyle" Target="style3.xml" /></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OneDrive\Masa&#252;st&#252;\AR&#350;&#304;VLEME\STER&#304;L%20DANI&#350;MANLIK\03-S&#220;RD&#220;R&#220;LEB&#304;L&#304;R%20TUR&#304;ZM\000-STER&#304;L%20DANI&#350;MANLIK\CEM\ST%20VER&#304;%20EXCELLER&#304;\T&#220;KET&#304;M%20RAPORU\DOLULAR\T&#220;KET&#304;M%20TABLOSU%20-%20Grand%20Mir'Amor%202024%203.A&#350;AMA.xlsx" TargetMode="External" /><Relationship Id="rId2" Type="http://schemas.microsoft.com/office/2011/relationships/chartColorStyle" Target="colors4.xml" /><Relationship Id="rId1" Type="http://schemas.microsoft.com/office/2011/relationships/chartStyle" Target="style4.xml" /></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OneDrive\Masa&#252;st&#252;\AR&#350;&#304;VLEME\STER&#304;L%20DANI&#350;MANLIK\03-S&#220;RD&#220;R&#220;LEB&#304;L&#304;R%20TUR&#304;ZM\000-STER&#304;L%20DANI&#350;MANLIK\CEM\ST%20VER&#304;%20EXCELLER&#304;\T&#220;KET&#304;M%20RAPORU\DOLULAR\T&#220;KET&#304;M%20TABLOSU%20-%20Grand%20Mir'Amor%202024%203.A&#350;AMA.xlsx" TargetMode="External" /><Relationship Id="rId2" Type="http://schemas.microsoft.com/office/2011/relationships/chartColorStyle" Target="colors5.xml" /><Relationship Id="rId1" Type="http://schemas.microsoft.com/office/2011/relationships/chartStyle" Target="style5.xml" /></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OneDrive\Masa&#252;st&#252;\AR&#350;&#304;VLEME\STER&#304;L%20DANI&#350;MANLIK\03-S&#220;RD&#220;R&#220;LEB&#304;L&#304;R%20TUR&#304;ZM\000-STER&#304;L%20DANI&#350;MANLIK\CEM\ST%20VER&#304;%20EXCELLER&#304;\T&#220;KET&#304;M%20RAPORU\DOLULAR\T&#220;KET&#304;M%20TABLOSU%20-%20Grand%20Mir'Amor%202024%203.A&#350;AMA.xlsx" TargetMode="External" /><Relationship Id="rId2" Type="http://schemas.microsoft.com/office/2011/relationships/chartColorStyle" Target="colors6.xml" /><Relationship Id="rId1" Type="http://schemas.microsoft.com/office/2011/relationships/chartStyle" Target="style6.xml" /></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OneDrive\Masa&#252;st&#252;\ST%20VER&#304;%20EXCELLER&#304;\T&#220;KET&#304;M%20TABLOSU%20-%20Son%20kopya%20-%20grafikte%20patlak%20var.xlsx" TargetMode="External" /><Relationship Id="rId2" Type="http://schemas.microsoft.com/office/2011/relationships/chartColorStyle" Target="colors7.xml" /><Relationship Id="rId1" Type="http://schemas.microsoft.com/office/2011/relationships/chartStyle" Target="style7.xml" /></Relationships>
</file>

<file path=ppt/charts/_rels/chart8.xml.rels><?xml version="1.0" encoding="UTF-8" standalone="yes"?>
<Relationships xmlns="http://schemas.openxmlformats.org/package/2006/relationships"><Relationship Id="rId3" Type="http://schemas.openxmlformats.org/officeDocument/2006/relationships/oleObject" Target="file:///C:\Users\user\OneDrive\Masa&#252;st&#252;\ST%20VER&#304;%20EXCELLER&#304;\T&#220;KET&#304;M%20TABLOSU%20-%20Son%20kopya%20-%20grafikte%20patlak%20var.xlsx" TargetMode="External" /><Relationship Id="rId2" Type="http://schemas.microsoft.com/office/2011/relationships/chartColorStyle" Target="colors8.xml" /><Relationship Id="rId1" Type="http://schemas.microsoft.com/office/2011/relationships/chartStyle" Target="style8.xml" /></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OneDrive\Masa&#252;st&#252;\ST%20VER&#304;%20EXCELLER&#304;\T&#220;KET&#304;M%20TABLOSU%20-%20Son%20kopya%20-%20grafikte%20patlak%20var.xlsx" TargetMode="External" /><Relationship Id="rId2" Type="http://schemas.microsoft.com/office/2011/relationships/chartColorStyle" Target="colors9.xml" /><Relationship Id="rId1" Type="http://schemas.microsoft.com/office/2011/relationships/chartStyle" Target="style9.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YILLIK KİŞİ BAŞI ELEKTRİK TÜKETİM MİK(KWH)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1"/>
          <c:order val="0"/>
          <c:tx>
            <c:strRef>
              <c:f>'ANA TABLO'!$B$3</c:f>
              <c:strCache>
                <c:ptCount val="1"/>
                <c:pt idx="0">
                  <c:v>KİŞİ BAŞI ELEKTRİK TÜKETİM MİKTARI(kWh)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 TABLO'!$C$2:$F$2</c:f>
              <c:numCache>
                <c:formatCode>General</c:formatCode>
                <c:ptCount val="4"/>
                <c:pt idx="0">
                  <c:v>2021</c:v>
                </c:pt>
                <c:pt idx="1">
                  <c:v>2022</c:v>
                </c:pt>
                <c:pt idx="2">
                  <c:v>2023</c:v>
                </c:pt>
                <c:pt idx="3">
                  <c:v>2024</c:v>
                </c:pt>
              </c:numCache>
            </c:numRef>
          </c:cat>
          <c:val>
            <c:numRef>
              <c:f>'ANA TABLO'!$C$3:$F$3</c:f>
              <c:numCache>
                <c:formatCode>0.0000</c:formatCode>
                <c:ptCount val="4"/>
                <c:pt idx="0">
                  <c:v>8.2814999999999994</c:v>
                </c:pt>
                <c:pt idx="1">
                  <c:v>8.0117999999999991</c:v>
                </c:pt>
                <c:pt idx="2">
                  <c:v>8.7629128024590806</c:v>
                </c:pt>
                <c:pt idx="3">
                  <c:v>10.795789244679224</c:v>
                </c:pt>
              </c:numCache>
            </c:numRef>
          </c:val>
          <c:extLst>
            <c:ext xmlns:c16="http://schemas.microsoft.com/office/drawing/2014/chart" uri="{C3380CC4-5D6E-409C-BE32-E72D297353CC}">
              <c16:uniqueId val="{00000000-9331-2A4F-9A36-77FDB12FC307}"/>
            </c:ext>
          </c:extLst>
        </c:ser>
        <c:dLbls>
          <c:showLegendKey val="0"/>
          <c:showVal val="0"/>
          <c:showCatName val="0"/>
          <c:showSerName val="0"/>
          <c:showPercent val="0"/>
          <c:showBubbleSize val="0"/>
        </c:dLbls>
        <c:gapWidth val="150"/>
        <c:axId val="-592685072"/>
        <c:axId val="-592686160"/>
      </c:barChart>
      <c:catAx>
        <c:axId val="-59268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92686160"/>
        <c:crosses val="autoZero"/>
        <c:auto val="1"/>
        <c:lblAlgn val="ctr"/>
        <c:lblOffset val="100"/>
        <c:noMultiLvlLbl val="0"/>
      </c:catAx>
      <c:valAx>
        <c:axId val="-59268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kWh/KB</a:t>
                </a:r>
              </a:p>
            </c:rich>
          </c:tx>
          <c:layout>
            <c:manualLayout>
              <c:xMode val="edge"/>
              <c:yMode val="edge"/>
              <c:x val="0.19722222222222222"/>
              <c:y val="0.392855059784193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926850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tr-TR" sz="1200"/>
              <a:t>YILLIK</a:t>
            </a:r>
            <a:r>
              <a:rPr lang="tr-TR" sz="1200" baseline="0"/>
              <a:t> KİŞİ BAŞI KATI ATIK MİKTARI (KG)</a:t>
            </a:r>
            <a:endParaRPr lang="tr-TR" sz="1200"/>
          </a:p>
        </c:rich>
      </c:tx>
      <c:layout>
        <c:manualLayout>
          <c:xMode val="edge"/>
          <c:yMode val="edge"/>
          <c:x val="0.11592252464686524"/>
          <c:y val="4.187090292810775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'ANA TABLO'!$B$14</c:f>
              <c:strCache>
                <c:ptCount val="1"/>
                <c:pt idx="0">
                  <c:v> KİŞİ BAŞI KATI ATIK (KG/KB)</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 TABLO'!$E$2:$F$2</c:f>
              <c:numCache>
                <c:formatCode>General</c:formatCode>
                <c:ptCount val="2"/>
                <c:pt idx="0">
                  <c:v>2023</c:v>
                </c:pt>
                <c:pt idx="1">
                  <c:v>2024</c:v>
                </c:pt>
              </c:numCache>
            </c:numRef>
          </c:cat>
          <c:val>
            <c:numRef>
              <c:f>'ANA TABLO'!$E$14:$F$14</c:f>
              <c:numCache>
                <c:formatCode>0.0000</c:formatCode>
                <c:ptCount val="2"/>
                <c:pt idx="0">
                  <c:v>4.9250584557181512</c:v>
                </c:pt>
                <c:pt idx="1">
                  <c:v>5.3487196205100229</c:v>
                </c:pt>
              </c:numCache>
            </c:numRef>
          </c:val>
          <c:extLst>
            <c:ext xmlns:c16="http://schemas.microsoft.com/office/drawing/2014/chart" uri="{C3380CC4-5D6E-409C-BE32-E72D297353CC}">
              <c16:uniqueId val="{00000000-DC85-D944-9434-5A0C271782EB}"/>
            </c:ext>
          </c:extLst>
        </c:ser>
        <c:dLbls>
          <c:showLegendKey val="0"/>
          <c:showVal val="0"/>
          <c:showCatName val="0"/>
          <c:showSerName val="0"/>
          <c:showPercent val="0"/>
          <c:showBubbleSize val="0"/>
        </c:dLbls>
        <c:gapWidth val="150"/>
        <c:axId val="-572268960"/>
        <c:axId val="-572269504"/>
      </c:barChart>
      <c:catAx>
        <c:axId val="-57226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72269504"/>
        <c:crosses val="autoZero"/>
        <c:auto val="1"/>
        <c:lblAlgn val="ctr"/>
        <c:lblOffset val="100"/>
        <c:noMultiLvlLbl val="0"/>
      </c:catAx>
      <c:valAx>
        <c:axId val="-572269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KG/KB</a:t>
                </a:r>
              </a:p>
            </c:rich>
          </c:tx>
          <c:layout>
            <c:manualLayout>
              <c:xMode val="edge"/>
              <c:yMode val="edge"/>
              <c:x val="7.8699111662342197E-2"/>
              <c:y val="0.3928552058741024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722689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tr-TR" sz="1200"/>
              <a:t>MİSAFİR MEMNUNİYET ORANI</a:t>
            </a:r>
          </a:p>
        </c:rich>
      </c:tx>
      <c:layout>
        <c:manualLayout>
          <c:xMode val="edge"/>
          <c:yMode val="edge"/>
          <c:x val="0.24964099653284366"/>
          <c:y val="4.187090292810775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'ANA TABLO'!$B$17</c:f>
              <c:strCache>
                <c:ptCount val="1"/>
                <c:pt idx="0">
                  <c:v>MİSAFİR MEMNUNİYET ORANI (%) </c:v>
                </c:pt>
              </c:strCache>
            </c:strRef>
          </c:tx>
          <c:spPr>
            <a:solidFill>
              <a:schemeClr val="accent3"/>
            </a:solidFill>
            <a:ln>
              <a:noFill/>
            </a:ln>
            <a:effectLst/>
          </c:spPr>
          <c:invertIfNegative val="0"/>
          <c:cat>
            <c:numRef>
              <c:f>'ANA TABLO'!$D$2:$F$2</c:f>
              <c:numCache>
                <c:formatCode>General</c:formatCode>
                <c:ptCount val="3"/>
                <c:pt idx="0">
                  <c:v>2022</c:v>
                </c:pt>
                <c:pt idx="1">
                  <c:v>2023</c:v>
                </c:pt>
                <c:pt idx="2">
                  <c:v>2024</c:v>
                </c:pt>
              </c:numCache>
            </c:numRef>
          </c:cat>
          <c:val>
            <c:numRef>
              <c:f>'ANA TABLO'!$D$17:$F$17</c:f>
              <c:numCache>
                <c:formatCode>0.00%</c:formatCode>
                <c:ptCount val="3"/>
                <c:pt idx="0" formatCode="0%">
                  <c:v>0.8</c:v>
                </c:pt>
                <c:pt idx="1">
                  <c:v>0.76770000000000005</c:v>
                </c:pt>
                <c:pt idx="2">
                  <c:v>0.87129999999999996</c:v>
                </c:pt>
              </c:numCache>
            </c:numRef>
          </c:val>
          <c:extLst>
            <c:ext xmlns:c16="http://schemas.microsoft.com/office/drawing/2014/chart" uri="{C3380CC4-5D6E-409C-BE32-E72D297353CC}">
              <c16:uniqueId val="{00000000-30A5-5D47-B377-1D1A645BF91B}"/>
            </c:ext>
          </c:extLst>
        </c:ser>
        <c:dLbls>
          <c:showLegendKey val="0"/>
          <c:showVal val="0"/>
          <c:showCatName val="0"/>
          <c:showSerName val="0"/>
          <c:showPercent val="0"/>
          <c:showBubbleSize val="0"/>
        </c:dLbls>
        <c:gapWidth val="150"/>
        <c:axId val="-572267872"/>
        <c:axId val="-572272768"/>
      </c:barChart>
      <c:catAx>
        <c:axId val="-57226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72272768"/>
        <c:crosses val="autoZero"/>
        <c:auto val="1"/>
        <c:lblAlgn val="ctr"/>
        <c:lblOffset val="100"/>
        <c:noMultiLvlLbl val="0"/>
      </c:catAx>
      <c:valAx>
        <c:axId val="-572272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a:t>
                </a:r>
              </a:p>
            </c:rich>
          </c:tx>
          <c:layout>
            <c:manualLayout>
              <c:xMode val="edge"/>
              <c:yMode val="edge"/>
              <c:x val="7.8699111662342197E-2"/>
              <c:y val="0.3928552058741024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722678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tr-TR" sz="1200"/>
              <a:t>YEREL</a:t>
            </a:r>
            <a:r>
              <a:rPr lang="tr-TR" sz="1200" baseline="0"/>
              <a:t> PERSONEL ORANI</a:t>
            </a:r>
            <a:endParaRPr lang="tr-TR" sz="1200"/>
          </a:p>
        </c:rich>
      </c:tx>
      <c:layout>
        <c:manualLayout>
          <c:xMode val="edge"/>
          <c:yMode val="edge"/>
          <c:x val="0.34992985044732755"/>
          <c:y val="4.187090292810775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1"/>
          <c:order val="0"/>
          <c:tx>
            <c:strRef>
              <c:f>'ANA TABLO'!$B$16</c:f>
              <c:strCache>
                <c:ptCount val="1"/>
                <c:pt idx="0">
                  <c:v>YEREL PERSONEL ORANI (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 TABLO'!$F$1</c:f>
              <c:numCache>
                <c:formatCode>General</c:formatCode>
                <c:ptCount val="1"/>
                <c:pt idx="0">
                  <c:v>2024</c:v>
                </c:pt>
              </c:numCache>
            </c:numRef>
          </c:cat>
          <c:val>
            <c:numRef>
              <c:f>'ANA TABLO'!$F$16</c:f>
              <c:numCache>
                <c:formatCode>0%</c:formatCode>
                <c:ptCount val="1"/>
                <c:pt idx="0">
                  <c:v>0.83</c:v>
                </c:pt>
              </c:numCache>
            </c:numRef>
          </c:val>
          <c:extLst>
            <c:ext xmlns:c16="http://schemas.microsoft.com/office/drawing/2014/chart" uri="{C3380CC4-5D6E-409C-BE32-E72D297353CC}">
              <c16:uniqueId val="{00000000-98CC-F649-B6B4-6CA00407E5BF}"/>
            </c:ext>
          </c:extLst>
        </c:ser>
        <c:dLbls>
          <c:showLegendKey val="0"/>
          <c:showVal val="0"/>
          <c:showCatName val="0"/>
          <c:showSerName val="0"/>
          <c:showPercent val="0"/>
          <c:showBubbleSize val="0"/>
        </c:dLbls>
        <c:gapWidth val="150"/>
        <c:axId val="-592676912"/>
        <c:axId val="-592679088"/>
      </c:barChart>
      <c:catAx>
        <c:axId val="-59267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92679088"/>
        <c:crosses val="autoZero"/>
        <c:auto val="1"/>
        <c:lblAlgn val="ctr"/>
        <c:lblOffset val="100"/>
        <c:noMultiLvlLbl val="0"/>
      </c:catAx>
      <c:valAx>
        <c:axId val="-592679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a:t>
                </a:r>
              </a:p>
            </c:rich>
          </c:tx>
          <c:layout>
            <c:manualLayout>
              <c:xMode val="edge"/>
              <c:yMode val="edge"/>
              <c:x val="7.8699111662342197E-2"/>
              <c:y val="0.3928552058741024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926769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tr-TR" sz="1200"/>
              <a:t>YEREL</a:t>
            </a:r>
            <a:r>
              <a:rPr lang="tr-TR" sz="1200" baseline="0"/>
              <a:t> TEDARİKÇİ ORANI</a:t>
            </a:r>
            <a:endParaRPr lang="tr-TR" sz="1200"/>
          </a:p>
        </c:rich>
      </c:tx>
      <c:layout>
        <c:manualLayout>
          <c:xMode val="edge"/>
          <c:yMode val="edge"/>
          <c:x val="0.34992985044732755"/>
          <c:y val="4.187090292810775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1"/>
          <c:order val="0"/>
          <c:tx>
            <c:strRef>
              <c:f>'ANA TABLO'!$B$16</c:f>
              <c:strCache>
                <c:ptCount val="1"/>
                <c:pt idx="0">
                  <c:v>YEREL TEDARİKÇİ ORANI (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 TABLO'!$C$2:$F$2</c:f>
              <c:numCache>
                <c:formatCode>General</c:formatCode>
                <c:ptCount val="4"/>
                <c:pt idx="0">
                  <c:v>2021</c:v>
                </c:pt>
                <c:pt idx="1">
                  <c:v>2022</c:v>
                </c:pt>
                <c:pt idx="2">
                  <c:v>2023</c:v>
                </c:pt>
                <c:pt idx="3">
                  <c:v>2024</c:v>
                </c:pt>
              </c:numCache>
            </c:numRef>
          </c:cat>
          <c:val>
            <c:numRef>
              <c:f>'ANA TABLO'!$C$16:$F$16</c:f>
              <c:numCache>
                <c:formatCode>0%</c:formatCode>
                <c:ptCount val="4"/>
                <c:pt idx="0">
                  <c:v>1</c:v>
                </c:pt>
                <c:pt idx="1">
                  <c:v>1</c:v>
                </c:pt>
                <c:pt idx="2">
                  <c:v>1</c:v>
                </c:pt>
                <c:pt idx="3">
                  <c:v>1</c:v>
                </c:pt>
              </c:numCache>
            </c:numRef>
          </c:val>
          <c:extLst>
            <c:ext xmlns:c16="http://schemas.microsoft.com/office/drawing/2014/chart" uri="{C3380CC4-5D6E-409C-BE32-E72D297353CC}">
              <c16:uniqueId val="{00000000-E888-8C42-93E4-062480D42261}"/>
            </c:ext>
          </c:extLst>
        </c:ser>
        <c:dLbls>
          <c:showLegendKey val="0"/>
          <c:showVal val="0"/>
          <c:showCatName val="0"/>
          <c:showSerName val="0"/>
          <c:showPercent val="0"/>
          <c:showBubbleSize val="0"/>
        </c:dLbls>
        <c:gapWidth val="150"/>
        <c:axId val="-572265152"/>
        <c:axId val="-572279296"/>
      </c:barChart>
      <c:catAx>
        <c:axId val="-57226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72279296"/>
        <c:crosses val="autoZero"/>
        <c:auto val="1"/>
        <c:lblAlgn val="ctr"/>
        <c:lblOffset val="100"/>
        <c:noMultiLvlLbl val="0"/>
      </c:catAx>
      <c:valAx>
        <c:axId val="-572279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a:t>
                </a:r>
              </a:p>
            </c:rich>
          </c:tx>
          <c:layout>
            <c:manualLayout>
              <c:xMode val="edge"/>
              <c:yMode val="edge"/>
              <c:x val="7.8699111662342197E-2"/>
              <c:y val="0.3928552058741024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722651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tr-TR" sz="1200"/>
              <a:t> YILLIK KİŞİ BAŞI TEK KULLANIMLIK MALZ. (ADET)</a:t>
            </a:r>
          </a:p>
        </c:rich>
      </c:tx>
      <c:layout>
        <c:manualLayout>
          <c:xMode val="edge"/>
          <c:yMode val="edge"/>
          <c:x val="0.11592252464686524"/>
          <c:y val="4.187090292810775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1"/>
          <c:order val="0"/>
          <c:tx>
            <c:strRef>
              <c:f>'ANA TABLO'!$B$8</c:f>
              <c:strCache>
                <c:ptCount val="1"/>
                <c:pt idx="0">
                  <c:v>KB TEK KULLANIMLIK MALZ. TÜKETİM (ADET/KB)</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 TABLO'!$E$1:$F$1</c:f>
              <c:numCache>
                <c:formatCode>General</c:formatCode>
                <c:ptCount val="2"/>
                <c:pt idx="0">
                  <c:v>2023</c:v>
                </c:pt>
                <c:pt idx="1">
                  <c:v>2024</c:v>
                </c:pt>
              </c:numCache>
              <c:extLst/>
            </c:numRef>
          </c:cat>
          <c:val>
            <c:numRef>
              <c:f>'ANA TABLO'!$E$8:$F$8</c:f>
              <c:numCache>
                <c:formatCode>0.0000</c:formatCode>
                <c:ptCount val="2"/>
                <c:pt idx="0">
                  <c:v>5.7767188608359827</c:v>
                </c:pt>
                <c:pt idx="1">
                  <c:v>5.4858589420319745</c:v>
                </c:pt>
              </c:numCache>
              <c:extLst/>
            </c:numRef>
          </c:val>
          <c:extLst>
            <c:ext xmlns:c16="http://schemas.microsoft.com/office/drawing/2014/chart" uri="{C3380CC4-5D6E-409C-BE32-E72D297353CC}">
              <c16:uniqueId val="{00000000-B074-3D48-8C5B-8D5BFACF8D34}"/>
            </c:ext>
          </c:extLst>
        </c:ser>
        <c:dLbls>
          <c:showLegendKey val="0"/>
          <c:showVal val="0"/>
          <c:showCatName val="0"/>
          <c:showSerName val="0"/>
          <c:showPercent val="0"/>
          <c:showBubbleSize val="0"/>
        </c:dLbls>
        <c:gapWidth val="150"/>
        <c:axId val="-414463200"/>
        <c:axId val="-414460480"/>
      </c:barChart>
      <c:catAx>
        <c:axId val="-41446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14460480"/>
        <c:crosses val="autoZero"/>
        <c:auto val="1"/>
        <c:lblAlgn val="ctr"/>
        <c:lblOffset val="100"/>
        <c:noMultiLvlLbl val="0"/>
      </c:catAx>
      <c:valAx>
        <c:axId val="-41446048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ADET/KB</a:t>
                </a:r>
              </a:p>
            </c:rich>
          </c:tx>
          <c:layout>
            <c:manualLayout>
              <c:xMode val="edge"/>
              <c:yMode val="edge"/>
              <c:x val="7.8699111662342197E-2"/>
              <c:y val="0.3928552058741024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144632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tr-TR" sz="1400"/>
              <a:t>AYLIK KİŞİ BAŞI ELEKTRİK TÜKETİM MİKTARLARI</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tr-TR"/>
        </a:p>
      </c:txPr>
    </c:title>
    <c:autoTitleDeleted val="0"/>
    <c:plotArea>
      <c:layout/>
      <c:barChart>
        <c:barDir val="col"/>
        <c:grouping val="clustered"/>
        <c:varyColors val="0"/>
        <c:ser>
          <c:idx val="0"/>
          <c:order val="0"/>
          <c:tx>
            <c:strRef>
              <c:f>'ANA TABLO'!$E$1</c:f>
              <c:strCache>
                <c:ptCount val="1"/>
                <c:pt idx="0">
                  <c:v>2023</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2.8436780893707565E-3"/>
                  <c:y val="-2.598870480412467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'2023 VERİ'!$F$2:$L$2</c:f>
              <c:strCache>
                <c:ptCount val="7"/>
                <c:pt idx="0">
                  <c:v>NİSAN</c:v>
                </c:pt>
                <c:pt idx="1">
                  <c:v>MAYIS</c:v>
                </c:pt>
                <c:pt idx="2">
                  <c:v>HAZİRAN</c:v>
                </c:pt>
                <c:pt idx="3">
                  <c:v>TEMMUZ</c:v>
                </c:pt>
                <c:pt idx="4">
                  <c:v>AĞUSTOS</c:v>
                </c:pt>
                <c:pt idx="5">
                  <c:v>EYLÜL</c:v>
                </c:pt>
                <c:pt idx="6">
                  <c:v>EKİM</c:v>
                </c:pt>
              </c:strCache>
              <c:extLst/>
            </c:strRef>
          </c:cat>
          <c:val>
            <c:numRef>
              <c:f>'2023 VERİ'!$U$4:$AA$4</c:f>
              <c:numCache>
                <c:formatCode>General</c:formatCode>
                <c:ptCount val="7"/>
                <c:pt idx="4" formatCode="0.00">
                  <c:v>20.589153318077802</c:v>
                </c:pt>
                <c:pt idx="5" formatCode="0.00">
                  <c:v>18.230877993158494</c:v>
                </c:pt>
                <c:pt idx="6" formatCode="0.00">
                  <c:v>56.902008635254361</c:v>
                </c:pt>
              </c:numCache>
              <c:extLst/>
            </c:numRef>
          </c:val>
          <c:extLst>
            <c:ext xmlns:c16="http://schemas.microsoft.com/office/drawing/2014/chart" uri="{C3380CC4-5D6E-409C-BE32-E72D297353CC}">
              <c16:uniqueId val="{00000000-2363-754A-9DAE-3892DE7A1E28}"/>
            </c:ext>
          </c:extLst>
        </c:ser>
        <c:ser>
          <c:idx val="1"/>
          <c:order val="1"/>
          <c:tx>
            <c:strRef>
              <c:f>'ANA TABLO'!$F$1</c:f>
              <c:strCache>
                <c:ptCount val="1"/>
                <c:pt idx="0">
                  <c:v>2024</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3"/>
              <c:layout>
                <c:manualLayout>
                  <c:x val="0"/>
                  <c:y val="-5.197740960824934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331450800687442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6.4971762010311657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
                  <c:y val="-6.497176201031158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'2023 VERİ'!$F$2:$L$2</c:f>
              <c:strCache>
                <c:ptCount val="7"/>
                <c:pt idx="0">
                  <c:v>NİSAN</c:v>
                </c:pt>
                <c:pt idx="1">
                  <c:v>MAYIS</c:v>
                </c:pt>
                <c:pt idx="2">
                  <c:v>HAZİRAN</c:v>
                </c:pt>
                <c:pt idx="3">
                  <c:v>TEMMUZ</c:v>
                </c:pt>
                <c:pt idx="4">
                  <c:v>AĞUSTOS</c:v>
                </c:pt>
                <c:pt idx="5">
                  <c:v>EYLÜL</c:v>
                </c:pt>
                <c:pt idx="6">
                  <c:v>EKİM</c:v>
                </c:pt>
              </c:strCache>
              <c:extLst/>
            </c:strRef>
          </c:cat>
          <c:val>
            <c:numRef>
              <c:f>'2024 VERİ'!$U$4:$AA$4</c:f>
              <c:numCache>
                <c:formatCode>0.00</c:formatCode>
                <c:ptCount val="7"/>
                <c:pt idx="0">
                  <c:v>14.380061009428729</c:v>
                </c:pt>
                <c:pt idx="1">
                  <c:v>10.255524313914298</c:v>
                </c:pt>
                <c:pt idx="2">
                  <c:v>13.608513967871819</c:v>
                </c:pt>
                <c:pt idx="3">
                  <c:v>15.93303434590705</c:v>
                </c:pt>
                <c:pt idx="4">
                  <c:v>8.7494386803015605</c:v>
                </c:pt>
                <c:pt idx="5">
                  <c:v>8.1860952944927803</c:v>
                </c:pt>
                <c:pt idx="6">
                  <c:v>5.9669464174731424</c:v>
                </c:pt>
              </c:numCache>
              <c:extLst/>
            </c:numRef>
          </c:val>
          <c:extLst>
            <c:ext xmlns:c16="http://schemas.microsoft.com/office/drawing/2014/chart" uri="{C3380CC4-5D6E-409C-BE32-E72D297353CC}">
              <c16:uniqueId val="{00000001-2363-754A-9DAE-3892DE7A1E28}"/>
            </c:ext>
          </c:extLst>
        </c:ser>
        <c:dLbls>
          <c:showLegendKey val="0"/>
          <c:showVal val="0"/>
          <c:showCatName val="0"/>
          <c:showSerName val="0"/>
          <c:showPercent val="0"/>
          <c:showBubbleSize val="0"/>
        </c:dLbls>
        <c:gapWidth val="100"/>
        <c:overlap val="-24"/>
        <c:axId val="-411250656"/>
        <c:axId val="-411246304"/>
      </c:barChart>
      <c:catAx>
        <c:axId val="-411250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tr-TR"/>
          </a:p>
        </c:txPr>
        <c:crossAx val="-411246304"/>
        <c:crosses val="autoZero"/>
        <c:auto val="1"/>
        <c:lblAlgn val="ctr"/>
        <c:lblOffset val="100"/>
        <c:noMultiLvlLbl val="0"/>
      </c:catAx>
      <c:valAx>
        <c:axId val="-41124630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tr-TR"/>
                  <a:t>kWh/KB</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tr-TR"/>
          </a:p>
        </c:txPr>
        <c:crossAx val="-411250656"/>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700" b="0" i="0" u="none" strike="noStrike" kern="1200" baseline="0">
                <a:solidFill>
                  <a:schemeClr val="tx2"/>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 YILLIK KİŞİ BAŞI LNG TÜKETİM MİKTARI(M3)</a:t>
            </a:r>
          </a:p>
        </c:rich>
      </c:tx>
      <c:layout>
        <c:manualLayout>
          <c:xMode val="edge"/>
          <c:yMode val="edge"/>
          <c:x val="0.12807874936377239"/>
          <c:y val="3.27478410848829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1"/>
          <c:order val="0"/>
          <c:tx>
            <c:strRef>
              <c:f>'ANA TABLO'!$B$4</c:f>
              <c:strCache>
                <c:ptCount val="1"/>
                <c:pt idx="0">
                  <c:v>KİŞİ BAŞI LNG TÜKETİM MİKTARI (M3)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 TABLO'!$C$1:$F$1</c:f>
              <c:numCache>
                <c:formatCode>General</c:formatCode>
                <c:ptCount val="4"/>
                <c:pt idx="0">
                  <c:v>2021</c:v>
                </c:pt>
                <c:pt idx="1">
                  <c:v>2022</c:v>
                </c:pt>
                <c:pt idx="2">
                  <c:v>2023</c:v>
                </c:pt>
                <c:pt idx="3">
                  <c:v>2024</c:v>
                </c:pt>
              </c:numCache>
            </c:numRef>
          </c:cat>
          <c:val>
            <c:numRef>
              <c:f>'ANA TABLO'!$C$4:$F$4</c:f>
              <c:numCache>
                <c:formatCode>0.0000</c:formatCode>
                <c:ptCount val="4"/>
                <c:pt idx="0">
                  <c:v>0.26800000000000002</c:v>
                </c:pt>
                <c:pt idx="1">
                  <c:v>0.40339999999999998</c:v>
                </c:pt>
                <c:pt idx="2">
                  <c:v>0.5300817066442477</c:v>
                </c:pt>
                <c:pt idx="3">
                  <c:v>0.41457816335899195</c:v>
                </c:pt>
              </c:numCache>
            </c:numRef>
          </c:val>
          <c:extLst>
            <c:ext xmlns:c16="http://schemas.microsoft.com/office/drawing/2014/chart" uri="{C3380CC4-5D6E-409C-BE32-E72D297353CC}">
              <c16:uniqueId val="{00000000-DDA5-4240-908A-167C6B2E3661}"/>
            </c:ext>
          </c:extLst>
        </c:ser>
        <c:dLbls>
          <c:showLegendKey val="0"/>
          <c:showVal val="0"/>
          <c:showCatName val="0"/>
          <c:showSerName val="0"/>
          <c:showPercent val="0"/>
          <c:showBubbleSize val="0"/>
        </c:dLbls>
        <c:gapWidth val="150"/>
        <c:axId val="-404021920"/>
        <c:axId val="-404020832"/>
      </c:barChart>
      <c:catAx>
        <c:axId val="-40402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04020832"/>
        <c:crosses val="autoZero"/>
        <c:auto val="1"/>
        <c:lblAlgn val="ctr"/>
        <c:lblOffset val="100"/>
        <c:noMultiLvlLbl val="0"/>
      </c:catAx>
      <c:valAx>
        <c:axId val="-40402083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M3/KB</a:t>
                </a:r>
              </a:p>
            </c:rich>
          </c:tx>
          <c:layout>
            <c:manualLayout>
              <c:xMode val="edge"/>
              <c:yMode val="edge"/>
              <c:x val="7.8699111662342197E-2"/>
              <c:y val="0.3928552058741024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040219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tr-TR" sz="1200"/>
              <a:t> YILLIK KİŞİ BAŞI MOTORİN TÜKETİM MİKTARI(L)</a:t>
            </a:r>
          </a:p>
        </c:rich>
      </c:tx>
      <c:layout>
        <c:manualLayout>
          <c:xMode val="edge"/>
          <c:yMode val="edge"/>
          <c:x val="0.11592252464686524"/>
          <c:y val="4.187090292810775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'ANA TABLO'!$B$6</c:f>
              <c:strCache>
                <c:ptCount val="1"/>
                <c:pt idx="0">
                  <c:v>KİŞİ BAŞI MOTORİN TÜKETİMİ (L)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 TABLO'!$C$1:$F$1</c:f>
              <c:numCache>
                <c:formatCode>General</c:formatCode>
                <c:ptCount val="4"/>
                <c:pt idx="0">
                  <c:v>2021</c:v>
                </c:pt>
                <c:pt idx="1">
                  <c:v>2022</c:v>
                </c:pt>
                <c:pt idx="2">
                  <c:v>2023</c:v>
                </c:pt>
                <c:pt idx="3">
                  <c:v>2024</c:v>
                </c:pt>
              </c:numCache>
            </c:numRef>
          </c:cat>
          <c:val>
            <c:numRef>
              <c:f>'ANA TABLO'!$C$6:$F$6</c:f>
              <c:numCache>
                <c:formatCode>0.0000</c:formatCode>
                <c:ptCount val="4"/>
                <c:pt idx="0">
                  <c:v>5.7599999999999998E-2</c:v>
                </c:pt>
                <c:pt idx="1">
                  <c:v>4.6699999999999998E-2</c:v>
                </c:pt>
                <c:pt idx="2">
                  <c:v>1.0699999999999999E-2</c:v>
                </c:pt>
                <c:pt idx="3">
                  <c:v>3.9202898068619561E-2</c:v>
                </c:pt>
              </c:numCache>
            </c:numRef>
          </c:val>
          <c:extLst>
            <c:ext xmlns:c16="http://schemas.microsoft.com/office/drawing/2014/chart" uri="{C3380CC4-5D6E-409C-BE32-E72D297353CC}">
              <c16:uniqueId val="{00000000-B282-FC48-AE1B-ED82AE98F3B8}"/>
            </c:ext>
          </c:extLst>
        </c:ser>
        <c:dLbls>
          <c:showLegendKey val="0"/>
          <c:showVal val="0"/>
          <c:showCatName val="0"/>
          <c:showSerName val="0"/>
          <c:showPercent val="0"/>
          <c:showBubbleSize val="0"/>
        </c:dLbls>
        <c:gapWidth val="150"/>
        <c:axId val="-404029536"/>
        <c:axId val="-404020288"/>
      </c:barChart>
      <c:catAx>
        <c:axId val="-40402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04020288"/>
        <c:crosses val="autoZero"/>
        <c:auto val="1"/>
        <c:lblAlgn val="ctr"/>
        <c:lblOffset val="100"/>
        <c:noMultiLvlLbl val="0"/>
      </c:catAx>
      <c:valAx>
        <c:axId val="-404020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L/KB</a:t>
                </a:r>
              </a:p>
            </c:rich>
          </c:tx>
          <c:layout>
            <c:manualLayout>
              <c:xMode val="edge"/>
              <c:yMode val="edge"/>
              <c:x val="7.8699111662342197E-2"/>
              <c:y val="0.3928552058741024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040295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tr-TR" sz="1400"/>
              <a:t>AYLIK KİŞİ BAŞI SU TÜKETİM MİKTARLARI</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tr-TR"/>
        </a:p>
      </c:txPr>
    </c:title>
    <c:autoTitleDeleted val="0"/>
    <c:plotArea>
      <c:layout/>
      <c:barChart>
        <c:barDir val="col"/>
        <c:grouping val="clustered"/>
        <c:varyColors val="0"/>
        <c:ser>
          <c:idx val="0"/>
          <c:order val="0"/>
          <c:tx>
            <c:strRef>
              <c:f>'ANA TABLO'!$E$1</c:f>
              <c:strCache>
                <c:ptCount val="1"/>
                <c:pt idx="0">
                  <c:v>2023</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3"/>
              <c:layout>
                <c:manualLayout>
                  <c:x val="-2.7659908574201408E-3"/>
                  <c:y val="1.851851851851851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'2023 VERİ'!$F$2:$L$2</c:f>
              <c:strCache>
                <c:ptCount val="7"/>
                <c:pt idx="0">
                  <c:v>NİSAN</c:v>
                </c:pt>
                <c:pt idx="1">
                  <c:v>MAYIS</c:v>
                </c:pt>
                <c:pt idx="2">
                  <c:v>HAZİRAN</c:v>
                </c:pt>
                <c:pt idx="3">
                  <c:v>TEMMUZ</c:v>
                </c:pt>
                <c:pt idx="4">
                  <c:v>AĞUSTOS</c:v>
                </c:pt>
                <c:pt idx="5">
                  <c:v>EYLÜL</c:v>
                </c:pt>
                <c:pt idx="6">
                  <c:v>EKİM</c:v>
                </c:pt>
              </c:strCache>
              <c:extLst/>
            </c:strRef>
          </c:cat>
          <c:val>
            <c:numRef>
              <c:f>'2023 VERİ'!$U$5:$AA$5</c:f>
              <c:numCache>
                <c:formatCode>0.00</c:formatCode>
                <c:ptCount val="7"/>
                <c:pt idx="0">
                  <c:v>0.36881089679856832</c:v>
                </c:pt>
                <c:pt idx="1">
                  <c:v>0.30808381860699713</c:v>
                </c:pt>
                <c:pt idx="2">
                  <c:v>0.29229889439573009</c:v>
                </c:pt>
                <c:pt idx="3">
                  <c:v>0.15072612876419611</c:v>
                </c:pt>
                <c:pt idx="4">
                  <c:v>0.34009153318077801</c:v>
                </c:pt>
                <c:pt idx="5">
                  <c:v>0.49423033067274802</c:v>
                </c:pt>
                <c:pt idx="6">
                  <c:v>0.91064388961892251</c:v>
                </c:pt>
              </c:numCache>
              <c:extLst/>
            </c:numRef>
          </c:val>
          <c:extLst>
            <c:ext xmlns:c16="http://schemas.microsoft.com/office/drawing/2014/chart" uri="{C3380CC4-5D6E-409C-BE32-E72D297353CC}">
              <c16:uniqueId val="{00000000-A38C-AA44-81DA-1D66A5F3FAF4}"/>
            </c:ext>
          </c:extLst>
        </c:ser>
        <c:ser>
          <c:idx val="1"/>
          <c:order val="1"/>
          <c:tx>
            <c:strRef>
              <c:f>'ANA TABLO'!$F$1</c:f>
              <c:strCache>
                <c:ptCount val="1"/>
                <c:pt idx="0">
                  <c:v>2024</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2"/>
              <c:layout>
                <c:manualLayout>
                  <c:x val="-1.016912877383653E-16"/>
                  <c:y val="-4.166666666666670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297972572260422E-3"/>
                  <c:y val="-2.777777777777777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7659908574200393E-3"/>
                  <c:y val="-3.2407407407407406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3829954287100703E-2"/>
                  <c:y val="2.314814814814806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'2023 VERİ'!$F$2:$L$2</c:f>
              <c:strCache>
                <c:ptCount val="7"/>
                <c:pt idx="0">
                  <c:v>NİSAN</c:v>
                </c:pt>
                <c:pt idx="1">
                  <c:v>MAYIS</c:v>
                </c:pt>
                <c:pt idx="2">
                  <c:v>HAZİRAN</c:v>
                </c:pt>
                <c:pt idx="3">
                  <c:v>TEMMUZ</c:v>
                </c:pt>
                <c:pt idx="4">
                  <c:v>AĞUSTOS</c:v>
                </c:pt>
                <c:pt idx="5">
                  <c:v>EYLÜL</c:v>
                </c:pt>
                <c:pt idx="6">
                  <c:v>EKİM</c:v>
                </c:pt>
              </c:strCache>
              <c:extLst/>
            </c:strRef>
          </c:cat>
          <c:val>
            <c:numRef>
              <c:f>'2024 VERİ'!$U$5:$AA$5</c:f>
              <c:numCache>
                <c:formatCode>0.00</c:formatCode>
                <c:ptCount val="7"/>
                <c:pt idx="0">
                  <c:v>0.88200221852468108</c:v>
                </c:pt>
                <c:pt idx="1">
                  <c:v>0.32537313432835818</c:v>
                </c:pt>
                <c:pt idx="2">
                  <c:v>0.33730438753061309</c:v>
                </c:pt>
                <c:pt idx="3">
                  <c:v>0.24435295426727496</c:v>
                </c:pt>
                <c:pt idx="4">
                  <c:v>0.29017690527730089</c:v>
                </c:pt>
                <c:pt idx="5">
                  <c:v>0.31986516649205121</c:v>
                </c:pt>
                <c:pt idx="6">
                  <c:v>0.26018822693776084</c:v>
                </c:pt>
              </c:numCache>
              <c:extLst/>
            </c:numRef>
          </c:val>
          <c:extLst>
            <c:ext xmlns:c16="http://schemas.microsoft.com/office/drawing/2014/chart" uri="{C3380CC4-5D6E-409C-BE32-E72D297353CC}">
              <c16:uniqueId val="{00000001-A38C-AA44-81DA-1D66A5F3FAF4}"/>
            </c:ext>
          </c:extLst>
        </c:ser>
        <c:dLbls>
          <c:showLegendKey val="0"/>
          <c:showVal val="0"/>
          <c:showCatName val="0"/>
          <c:showSerName val="0"/>
          <c:showPercent val="0"/>
          <c:showBubbleSize val="0"/>
        </c:dLbls>
        <c:gapWidth val="100"/>
        <c:overlap val="-24"/>
        <c:axId val="-411245216"/>
        <c:axId val="-411244128"/>
      </c:barChart>
      <c:catAx>
        <c:axId val="-4112452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tr-TR"/>
          </a:p>
        </c:txPr>
        <c:crossAx val="-411244128"/>
        <c:crosses val="autoZero"/>
        <c:auto val="1"/>
        <c:lblAlgn val="ctr"/>
        <c:lblOffset val="100"/>
        <c:noMultiLvlLbl val="0"/>
      </c:catAx>
      <c:valAx>
        <c:axId val="-41124412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tr-TR"/>
                  <a:t>M3/KB</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tr-T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tr-TR"/>
          </a:p>
        </c:txPr>
        <c:crossAx val="-411245216"/>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2"/>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 YILLIK KİŞİ BAŞI SU TÜKETİM MİKTARI(M3)</a:t>
            </a:r>
          </a:p>
        </c:rich>
      </c:tx>
      <c:layout>
        <c:manualLayout>
          <c:xMode val="edge"/>
          <c:yMode val="edge"/>
          <c:x val="0.14935214261835988"/>
          <c:y val="2.8186310163270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1"/>
          <c:order val="0"/>
          <c:tx>
            <c:strRef>
              <c:f>'ANA TABLO'!$B$3</c:f>
              <c:strCache>
                <c:ptCount val="1"/>
                <c:pt idx="0">
                  <c:v> KİŞİ BAŞI SU TÜKETİM MİKTARI (m3)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 TABLO'!$C$1:$F$1</c:f>
              <c:numCache>
                <c:formatCode>General</c:formatCode>
                <c:ptCount val="4"/>
                <c:pt idx="0">
                  <c:v>2021</c:v>
                </c:pt>
                <c:pt idx="1">
                  <c:v>2022</c:v>
                </c:pt>
                <c:pt idx="2">
                  <c:v>2023</c:v>
                </c:pt>
                <c:pt idx="3">
                  <c:v>2024</c:v>
                </c:pt>
              </c:numCache>
            </c:numRef>
          </c:cat>
          <c:val>
            <c:numRef>
              <c:f>'ANA TABLO'!$C$3:$F$3</c:f>
              <c:numCache>
                <c:formatCode>0.0000</c:formatCode>
                <c:ptCount val="4"/>
                <c:pt idx="0">
                  <c:v>0.28270000000000001</c:v>
                </c:pt>
                <c:pt idx="1">
                  <c:v>0.49109999999999998</c:v>
                </c:pt>
                <c:pt idx="2">
                  <c:v>0.32912539736752228</c:v>
                </c:pt>
                <c:pt idx="3">
                  <c:v>0.32901993919112216</c:v>
                </c:pt>
              </c:numCache>
            </c:numRef>
          </c:val>
          <c:extLst>
            <c:ext xmlns:c16="http://schemas.microsoft.com/office/drawing/2014/chart" uri="{C3380CC4-5D6E-409C-BE32-E72D297353CC}">
              <c16:uniqueId val="{00000000-80DB-AC48-9550-1EAD7A96EDB6}"/>
            </c:ext>
          </c:extLst>
        </c:ser>
        <c:dLbls>
          <c:showLegendKey val="0"/>
          <c:showVal val="0"/>
          <c:showCatName val="0"/>
          <c:showSerName val="0"/>
          <c:showPercent val="0"/>
          <c:showBubbleSize val="0"/>
        </c:dLbls>
        <c:gapWidth val="150"/>
        <c:axId val="-411240864"/>
        <c:axId val="-411249568"/>
      </c:barChart>
      <c:catAx>
        <c:axId val="-41124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11249568"/>
        <c:crosses val="autoZero"/>
        <c:auto val="1"/>
        <c:lblAlgn val="ctr"/>
        <c:lblOffset val="100"/>
        <c:noMultiLvlLbl val="0"/>
      </c:catAx>
      <c:valAx>
        <c:axId val="-41124956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M3/KB</a:t>
                </a:r>
              </a:p>
            </c:rich>
          </c:tx>
          <c:layout>
            <c:manualLayout>
              <c:xMode val="edge"/>
              <c:yMode val="edge"/>
              <c:x val="0.19722222222222222"/>
              <c:y val="0.392855059784193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112408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tr-TR" sz="1100"/>
              <a:t>YILLIK KİŞİ BAŞI KARIŞIK AMBALAJ</a:t>
            </a:r>
            <a:r>
              <a:rPr lang="tr-TR" sz="1100" baseline="0"/>
              <a:t> </a:t>
            </a:r>
            <a:r>
              <a:rPr lang="tr-TR" sz="1100"/>
              <a:t>ATIK MİKTARI (KG)</a:t>
            </a:r>
          </a:p>
        </c:rich>
      </c:tx>
      <c:layout>
        <c:manualLayout>
          <c:xMode val="edge"/>
          <c:yMode val="edge"/>
          <c:x val="0.11896158082609204"/>
          <c:y val="3.274784108488290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1"/>
          <c:order val="0"/>
          <c:tx>
            <c:strRef>
              <c:f>'ANA TABLO'!$B$10</c:f>
              <c:strCache>
                <c:ptCount val="1"/>
                <c:pt idx="0">
                  <c:v>KİŞİ BAŞI KARIŞIK AMBALAJ ATIK (KG/KB)</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 TABLO'!$E$2:$F$2</c:f>
              <c:numCache>
                <c:formatCode>General</c:formatCode>
                <c:ptCount val="2"/>
                <c:pt idx="0">
                  <c:v>2023</c:v>
                </c:pt>
                <c:pt idx="1">
                  <c:v>2024</c:v>
                </c:pt>
              </c:numCache>
            </c:numRef>
          </c:cat>
          <c:val>
            <c:numRef>
              <c:f>'ANA TABLO'!$E$10:$F$10</c:f>
              <c:numCache>
                <c:formatCode>0.0000</c:formatCode>
                <c:ptCount val="2"/>
                <c:pt idx="0">
                  <c:v>0.36255681370359666</c:v>
                </c:pt>
                <c:pt idx="1">
                  <c:v>0.28115789683780529</c:v>
                </c:pt>
              </c:numCache>
            </c:numRef>
          </c:val>
          <c:extLst>
            <c:ext xmlns:c16="http://schemas.microsoft.com/office/drawing/2014/chart" uri="{C3380CC4-5D6E-409C-BE32-E72D297353CC}">
              <c16:uniqueId val="{00000000-B34E-3941-AB58-B6FF825DE4DB}"/>
            </c:ext>
          </c:extLst>
        </c:ser>
        <c:dLbls>
          <c:showLegendKey val="0"/>
          <c:showVal val="0"/>
          <c:showCatName val="0"/>
          <c:showSerName val="0"/>
          <c:showPercent val="0"/>
          <c:showBubbleSize val="0"/>
        </c:dLbls>
        <c:gapWidth val="150"/>
        <c:axId val="-592675824"/>
        <c:axId val="-592687792"/>
      </c:barChart>
      <c:catAx>
        <c:axId val="-59267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92687792"/>
        <c:crosses val="autoZero"/>
        <c:auto val="1"/>
        <c:lblAlgn val="ctr"/>
        <c:lblOffset val="100"/>
        <c:noMultiLvlLbl val="0"/>
      </c:catAx>
      <c:valAx>
        <c:axId val="-592687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KG/KB</a:t>
                </a:r>
              </a:p>
            </c:rich>
          </c:tx>
          <c:layout>
            <c:manualLayout>
              <c:xMode val="edge"/>
              <c:yMode val="edge"/>
              <c:x val="7.8699111662342197E-2"/>
              <c:y val="0.3928552058741024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926758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 YILLIK KİŞİ BAŞI CAM ATIK MİKTARI (KG)</a:t>
            </a:r>
          </a:p>
        </c:rich>
      </c:tx>
      <c:layout>
        <c:manualLayout>
          <c:xMode val="edge"/>
          <c:yMode val="edge"/>
          <c:x val="0.11592252464686524"/>
          <c:y val="4.18709029281077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1"/>
          <c:order val="0"/>
          <c:tx>
            <c:strRef>
              <c:f>'ANA TABLO'!$B$13</c:f>
              <c:strCache>
                <c:ptCount val="1"/>
                <c:pt idx="0">
                  <c:v> KİŞİ BAŞI CAM AMBALAJ ATIK (KG/KB)</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 TABLO'!$E$2:$F$2</c:f>
              <c:numCache>
                <c:formatCode>General</c:formatCode>
                <c:ptCount val="2"/>
                <c:pt idx="0">
                  <c:v>2023</c:v>
                </c:pt>
                <c:pt idx="1">
                  <c:v>2024</c:v>
                </c:pt>
              </c:numCache>
            </c:numRef>
          </c:cat>
          <c:val>
            <c:numRef>
              <c:f>'ANA TABLO'!$E$13:$F$13</c:f>
              <c:numCache>
                <c:formatCode>0.0000</c:formatCode>
                <c:ptCount val="2"/>
                <c:pt idx="0">
                  <c:v>0.34988046134040934</c:v>
                </c:pt>
                <c:pt idx="1">
                  <c:v>0.33125536402163575</c:v>
                </c:pt>
              </c:numCache>
            </c:numRef>
          </c:val>
          <c:extLst>
            <c:ext xmlns:c16="http://schemas.microsoft.com/office/drawing/2014/chart" uri="{C3380CC4-5D6E-409C-BE32-E72D297353CC}">
              <c16:uniqueId val="{00000000-8C9D-0F43-899D-777D451F5C8C}"/>
            </c:ext>
          </c:extLst>
        </c:ser>
        <c:dLbls>
          <c:showLegendKey val="0"/>
          <c:showVal val="0"/>
          <c:showCatName val="0"/>
          <c:showSerName val="0"/>
          <c:showPercent val="0"/>
          <c:showBubbleSize val="0"/>
        </c:dLbls>
        <c:gapWidth val="150"/>
        <c:axId val="-759456768"/>
        <c:axId val="-572275488"/>
      </c:barChart>
      <c:catAx>
        <c:axId val="-75945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72275488"/>
        <c:crosses val="autoZero"/>
        <c:auto val="1"/>
        <c:lblAlgn val="ctr"/>
        <c:lblOffset val="100"/>
        <c:noMultiLvlLbl val="0"/>
      </c:catAx>
      <c:valAx>
        <c:axId val="-572275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KG/KB</a:t>
                </a:r>
              </a:p>
            </c:rich>
          </c:tx>
          <c:layout>
            <c:manualLayout>
              <c:xMode val="edge"/>
              <c:yMode val="edge"/>
              <c:x val="7.8699111662342197E-2"/>
              <c:y val="0.3928552058741024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7594567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tr-TR" sz="1200"/>
              <a:t>YILLIK KİŞİ BAŞI BİTKİSEL ATIK YAĞ</a:t>
            </a:r>
            <a:r>
              <a:rPr lang="tr-TR" sz="1200" baseline="0"/>
              <a:t> </a:t>
            </a:r>
            <a:r>
              <a:rPr lang="tr-TR" sz="1200"/>
              <a:t>MİKTARI (KG)</a:t>
            </a:r>
          </a:p>
        </c:rich>
      </c:tx>
      <c:layout>
        <c:manualLayout>
          <c:xMode val="edge"/>
          <c:yMode val="edge"/>
          <c:x val="0.11592252464686524"/>
          <c:y val="4.187090292810775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1"/>
          <c:order val="0"/>
          <c:tx>
            <c:strRef>
              <c:f>'ANA TABLO'!$B$15</c:f>
              <c:strCache>
                <c:ptCount val="1"/>
                <c:pt idx="0">
                  <c:v> KİŞİ BAŞI BİTKİSEL ATIK YAĞ (KG/KB)</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 TABLO'!$E$2:$F$2</c:f>
              <c:numCache>
                <c:formatCode>General</c:formatCode>
                <c:ptCount val="2"/>
                <c:pt idx="0">
                  <c:v>2023</c:v>
                </c:pt>
                <c:pt idx="1">
                  <c:v>2024</c:v>
                </c:pt>
              </c:numCache>
            </c:numRef>
          </c:cat>
          <c:val>
            <c:numRef>
              <c:f>'ANA TABLO'!$E$15:$F$15</c:f>
              <c:numCache>
                <c:formatCode>0.0000</c:formatCode>
                <c:ptCount val="2"/>
                <c:pt idx="0">
                  <c:v>9.6222052912277017E-3</c:v>
                </c:pt>
                <c:pt idx="1">
                  <c:v>5.4555010744675898E-3</c:v>
                </c:pt>
              </c:numCache>
            </c:numRef>
          </c:val>
          <c:extLst>
            <c:ext xmlns:c16="http://schemas.microsoft.com/office/drawing/2014/chart" uri="{C3380CC4-5D6E-409C-BE32-E72D297353CC}">
              <c16:uniqueId val="{00000000-260F-3943-8072-413294B22CFC}"/>
            </c:ext>
          </c:extLst>
        </c:ser>
        <c:dLbls>
          <c:showLegendKey val="0"/>
          <c:showVal val="0"/>
          <c:showCatName val="0"/>
          <c:showSerName val="0"/>
          <c:showPercent val="0"/>
          <c:showBubbleSize val="0"/>
        </c:dLbls>
        <c:gapWidth val="150"/>
        <c:axId val="-572266784"/>
        <c:axId val="-572264608"/>
      </c:barChart>
      <c:catAx>
        <c:axId val="-57226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72264608"/>
        <c:crosses val="autoZero"/>
        <c:auto val="1"/>
        <c:lblAlgn val="ctr"/>
        <c:lblOffset val="100"/>
        <c:noMultiLvlLbl val="0"/>
      </c:catAx>
      <c:valAx>
        <c:axId val="-572264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KG/KB</a:t>
                </a:r>
              </a:p>
            </c:rich>
          </c:tx>
          <c:layout>
            <c:manualLayout>
              <c:xMode val="edge"/>
              <c:yMode val="edge"/>
              <c:x val="7.8699111662342197E-2"/>
              <c:y val="0.3928552058741024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722667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BB8FE-EA2F-483B-A52B-80BE7E1BD046}" type="datetimeFigureOut">
              <a:rPr lang="tr-TR" smtClean="0"/>
              <a:t>21.04.2025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2614F-3AE7-4A40-82DB-AD7383CE3DE6}" type="slidenum">
              <a:rPr lang="tr-TR" smtClean="0"/>
              <a:t>‹#›</a:t>
            </a:fld>
            <a:endParaRPr lang="tr-TR"/>
          </a:p>
        </p:txBody>
      </p:sp>
    </p:spTree>
    <p:extLst>
      <p:ext uri="{BB962C8B-B14F-4D97-AF65-F5344CB8AC3E}">
        <p14:creationId xmlns:p14="http://schemas.microsoft.com/office/powerpoint/2010/main" val="4006881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A2614F-3AE7-4A40-82DB-AD7383CE3DE6}" type="slidenum">
              <a:rPr lang="tr-TR" smtClean="0"/>
              <a:t>14</a:t>
            </a:fld>
            <a:endParaRPr lang="tr-TR"/>
          </a:p>
        </p:txBody>
      </p:sp>
    </p:spTree>
    <p:extLst>
      <p:ext uri="{BB962C8B-B14F-4D97-AF65-F5344CB8AC3E}">
        <p14:creationId xmlns:p14="http://schemas.microsoft.com/office/powerpoint/2010/main" val="1691944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A2614F-3AE7-4A40-82DB-AD7383CE3DE6}" type="slidenum">
              <a:rPr lang="tr-TR" smtClean="0"/>
              <a:t>23</a:t>
            </a:fld>
            <a:endParaRPr lang="tr-TR"/>
          </a:p>
        </p:txBody>
      </p:sp>
    </p:spTree>
    <p:extLst>
      <p:ext uri="{BB962C8B-B14F-4D97-AF65-F5344CB8AC3E}">
        <p14:creationId xmlns:p14="http://schemas.microsoft.com/office/powerpoint/2010/main" val="1523621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A2614F-3AE7-4A40-82DB-AD7383CE3DE6}" type="slidenum">
              <a:rPr lang="tr-TR" smtClean="0"/>
              <a:t>24</a:t>
            </a:fld>
            <a:endParaRPr lang="tr-TR"/>
          </a:p>
        </p:txBody>
      </p:sp>
    </p:spTree>
    <p:extLst>
      <p:ext uri="{BB962C8B-B14F-4D97-AF65-F5344CB8AC3E}">
        <p14:creationId xmlns:p14="http://schemas.microsoft.com/office/powerpoint/2010/main" val="2980570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A2614F-3AE7-4A40-82DB-AD7383CE3DE6}" type="slidenum">
              <a:rPr lang="tr-TR" smtClean="0"/>
              <a:t>25</a:t>
            </a:fld>
            <a:endParaRPr lang="tr-TR"/>
          </a:p>
        </p:txBody>
      </p:sp>
    </p:spTree>
    <p:extLst>
      <p:ext uri="{BB962C8B-B14F-4D97-AF65-F5344CB8AC3E}">
        <p14:creationId xmlns:p14="http://schemas.microsoft.com/office/powerpoint/2010/main" val="761404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A2614F-3AE7-4A40-82DB-AD7383CE3DE6}" type="slidenum">
              <a:rPr lang="tr-TR" smtClean="0"/>
              <a:t>26</a:t>
            </a:fld>
            <a:endParaRPr lang="tr-TR"/>
          </a:p>
        </p:txBody>
      </p:sp>
    </p:spTree>
    <p:extLst>
      <p:ext uri="{BB962C8B-B14F-4D97-AF65-F5344CB8AC3E}">
        <p14:creationId xmlns:p14="http://schemas.microsoft.com/office/powerpoint/2010/main" val="1094202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A2614F-3AE7-4A40-82DB-AD7383CE3DE6}" type="slidenum">
              <a:rPr lang="tr-TR" smtClean="0"/>
              <a:t>27</a:t>
            </a:fld>
            <a:endParaRPr lang="tr-TR"/>
          </a:p>
        </p:txBody>
      </p:sp>
    </p:spTree>
    <p:extLst>
      <p:ext uri="{BB962C8B-B14F-4D97-AF65-F5344CB8AC3E}">
        <p14:creationId xmlns:p14="http://schemas.microsoft.com/office/powerpoint/2010/main" val="233730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A2614F-3AE7-4A40-82DB-AD7383CE3DE6}" type="slidenum">
              <a:rPr lang="tr-TR" smtClean="0"/>
              <a:t>28</a:t>
            </a:fld>
            <a:endParaRPr lang="tr-TR"/>
          </a:p>
        </p:txBody>
      </p:sp>
    </p:spTree>
    <p:extLst>
      <p:ext uri="{BB962C8B-B14F-4D97-AF65-F5344CB8AC3E}">
        <p14:creationId xmlns:p14="http://schemas.microsoft.com/office/powerpoint/2010/main" val="2029861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A2614F-3AE7-4A40-82DB-AD7383CE3DE6}" type="slidenum">
              <a:rPr lang="tr-TR" smtClean="0"/>
              <a:t>29</a:t>
            </a:fld>
            <a:endParaRPr lang="tr-TR"/>
          </a:p>
        </p:txBody>
      </p:sp>
    </p:spTree>
    <p:extLst>
      <p:ext uri="{BB962C8B-B14F-4D97-AF65-F5344CB8AC3E}">
        <p14:creationId xmlns:p14="http://schemas.microsoft.com/office/powerpoint/2010/main" val="2655047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A2614F-3AE7-4A40-82DB-AD7383CE3DE6}" type="slidenum">
              <a:rPr lang="tr-TR" smtClean="0"/>
              <a:t>30</a:t>
            </a:fld>
            <a:endParaRPr lang="tr-TR"/>
          </a:p>
        </p:txBody>
      </p:sp>
    </p:spTree>
    <p:extLst>
      <p:ext uri="{BB962C8B-B14F-4D97-AF65-F5344CB8AC3E}">
        <p14:creationId xmlns:p14="http://schemas.microsoft.com/office/powerpoint/2010/main" val="1976116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A2614F-3AE7-4A40-82DB-AD7383CE3DE6}" type="slidenum">
              <a:rPr lang="tr-TR" smtClean="0"/>
              <a:t>31</a:t>
            </a:fld>
            <a:endParaRPr lang="tr-TR"/>
          </a:p>
        </p:txBody>
      </p:sp>
    </p:spTree>
    <p:extLst>
      <p:ext uri="{BB962C8B-B14F-4D97-AF65-F5344CB8AC3E}">
        <p14:creationId xmlns:p14="http://schemas.microsoft.com/office/powerpoint/2010/main" val="304427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A2614F-3AE7-4A40-82DB-AD7383CE3DE6}" type="slidenum">
              <a:rPr lang="tr-TR" smtClean="0"/>
              <a:t>15</a:t>
            </a:fld>
            <a:endParaRPr lang="tr-TR"/>
          </a:p>
        </p:txBody>
      </p:sp>
    </p:spTree>
    <p:extLst>
      <p:ext uri="{BB962C8B-B14F-4D97-AF65-F5344CB8AC3E}">
        <p14:creationId xmlns:p14="http://schemas.microsoft.com/office/powerpoint/2010/main" val="347741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A2614F-3AE7-4A40-82DB-AD7383CE3DE6}" type="slidenum">
              <a:rPr lang="tr-TR" smtClean="0"/>
              <a:t>16</a:t>
            </a:fld>
            <a:endParaRPr lang="tr-TR"/>
          </a:p>
        </p:txBody>
      </p:sp>
    </p:spTree>
    <p:extLst>
      <p:ext uri="{BB962C8B-B14F-4D97-AF65-F5344CB8AC3E}">
        <p14:creationId xmlns:p14="http://schemas.microsoft.com/office/powerpoint/2010/main" val="395710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A2614F-3AE7-4A40-82DB-AD7383CE3DE6}" type="slidenum">
              <a:rPr lang="tr-TR" smtClean="0"/>
              <a:t>17</a:t>
            </a:fld>
            <a:endParaRPr lang="tr-TR"/>
          </a:p>
        </p:txBody>
      </p:sp>
    </p:spTree>
    <p:extLst>
      <p:ext uri="{BB962C8B-B14F-4D97-AF65-F5344CB8AC3E}">
        <p14:creationId xmlns:p14="http://schemas.microsoft.com/office/powerpoint/2010/main" val="307532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A2614F-3AE7-4A40-82DB-AD7383CE3DE6}" type="slidenum">
              <a:rPr lang="tr-TR" smtClean="0"/>
              <a:t>18</a:t>
            </a:fld>
            <a:endParaRPr lang="tr-TR"/>
          </a:p>
        </p:txBody>
      </p:sp>
    </p:spTree>
    <p:extLst>
      <p:ext uri="{BB962C8B-B14F-4D97-AF65-F5344CB8AC3E}">
        <p14:creationId xmlns:p14="http://schemas.microsoft.com/office/powerpoint/2010/main" val="1186580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A2614F-3AE7-4A40-82DB-AD7383CE3DE6}" type="slidenum">
              <a:rPr lang="tr-TR" smtClean="0"/>
              <a:t>19</a:t>
            </a:fld>
            <a:endParaRPr lang="tr-TR"/>
          </a:p>
        </p:txBody>
      </p:sp>
    </p:spTree>
    <p:extLst>
      <p:ext uri="{BB962C8B-B14F-4D97-AF65-F5344CB8AC3E}">
        <p14:creationId xmlns:p14="http://schemas.microsoft.com/office/powerpoint/2010/main" val="288678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A2614F-3AE7-4A40-82DB-AD7383CE3DE6}" type="slidenum">
              <a:rPr lang="tr-TR" smtClean="0"/>
              <a:t>20</a:t>
            </a:fld>
            <a:endParaRPr lang="tr-TR"/>
          </a:p>
        </p:txBody>
      </p:sp>
    </p:spTree>
    <p:extLst>
      <p:ext uri="{BB962C8B-B14F-4D97-AF65-F5344CB8AC3E}">
        <p14:creationId xmlns:p14="http://schemas.microsoft.com/office/powerpoint/2010/main" val="4178371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A2614F-3AE7-4A40-82DB-AD7383CE3DE6}" type="slidenum">
              <a:rPr lang="tr-TR" smtClean="0"/>
              <a:t>21</a:t>
            </a:fld>
            <a:endParaRPr lang="tr-TR"/>
          </a:p>
        </p:txBody>
      </p:sp>
    </p:spTree>
    <p:extLst>
      <p:ext uri="{BB962C8B-B14F-4D97-AF65-F5344CB8AC3E}">
        <p14:creationId xmlns:p14="http://schemas.microsoft.com/office/powerpoint/2010/main" val="110077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A2614F-3AE7-4A40-82DB-AD7383CE3DE6}" type="slidenum">
              <a:rPr lang="tr-TR" smtClean="0"/>
              <a:t>22</a:t>
            </a:fld>
            <a:endParaRPr lang="tr-TR"/>
          </a:p>
        </p:txBody>
      </p:sp>
    </p:spTree>
    <p:extLst>
      <p:ext uri="{BB962C8B-B14F-4D97-AF65-F5344CB8AC3E}">
        <p14:creationId xmlns:p14="http://schemas.microsoft.com/office/powerpoint/2010/main" val="1946829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DEBE31A-3AC5-4411-902B-5790BB5A80E4}" type="datetimeFigureOut">
              <a:rPr lang="tr-TR" smtClean="0"/>
              <a:t>21.04.2025</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72BAE1B-6733-46E3-A383-B97FD97A3EF1}" type="slidenum">
              <a:rPr lang="tr-TR" smtClean="0"/>
              <a:t>‹#›</a:t>
            </a:fld>
            <a:endParaRPr lang="tr-TR"/>
          </a:p>
        </p:txBody>
      </p:sp>
    </p:spTree>
    <p:extLst>
      <p:ext uri="{BB962C8B-B14F-4D97-AF65-F5344CB8AC3E}">
        <p14:creationId xmlns:p14="http://schemas.microsoft.com/office/powerpoint/2010/main" val="274970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DEBE31A-3AC5-4411-902B-5790BB5A80E4}" type="datetimeFigureOut">
              <a:rPr lang="tr-TR" smtClean="0"/>
              <a:t>21.04.2025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2BAE1B-6733-46E3-A383-B97FD97A3EF1}" type="slidenum">
              <a:rPr lang="tr-TR" smtClean="0"/>
              <a:t>‹#›</a:t>
            </a:fld>
            <a:endParaRPr lang="tr-TR"/>
          </a:p>
        </p:txBody>
      </p:sp>
    </p:spTree>
    <p:extLst>
      <p:ext uri="{BB962C8B-B14F-4D97-AF65-F5344CB8AC3E}">
        <p14:creationId xmlns:p14="http://schemas.microsoft.com/office/powerpoint/2010/main" val="175736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DEBE31A-3AC5-4411-902B-5790BB5A80E4}" type="datetimeFigureOut">
              <a:rPr lang="tr-TR" smtClean="0"/>
              <a:t>21.04.2025</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2BAE1B-6733-46E3-A383-B97FD97A3EF1}"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13303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ADEBE31A-3AC5-4411-902B-5790BB5A80E4}" type="datetimeFigureOut">
              <a:rPr lang="tr-TR" smtClean="0"/>
              <a:t>21.04.2025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2BAE1B-6733-46E3-A383-B97FD97A3EF1}" type="slidenum">
              <a:rPr lang="tr-TR" smtClean="0"/>
              <a:t>‹#›</a:t>
            </a:fld>
            <a:endParaRPr lang="tr-TR"/>
          </a:p>
        </p:txBody>
      </p:sp>
    </p:spTree>
    <p:extLst>
      <p:ext uri="{BB962C8B-B14F-4D97-AF65-F5344CB8AC3E}">
        <p14:creationId xmlns:p14="http://schemas.microsoft.com/office/powerpoint/2010/main" val="181221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ADEBE31A-3AC5-4411-902B-5790BB5A80E4}" type="datetimeFigureOut">
              <a:rPr lang="tr-TR" smtClean="0"/>
              <a:t>21.04.2025</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2BAE1B-6733-46E3-A383-B97FD97A3EF1}"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5500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ADEBE31A-3AC5-4411-902B-5790BB5A80E4}" type="datetimeFigureOut">
              <a:rPr lang="tr-TR" smtClean="0"/>
              <a:t>21.04.2025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2BAE1B-6733-46E3-A383-B97FD97A3EF1}" type="slidenum">
              <a:rPr lang="tr-TR" smtClean="0"/>
              <a:t>‹#›</a:t>
            </a:fld>
            <a:endParaRPr lang="tr-TR"/>
          </a:p>
        </p:txBody>
      </p:sp>
    </p:spTree>
    <p:extLst>
      <p:ext uri="{BB962C8B-B14F-4D97-AF65-F5344CB8AC3E}">
        <p14:creationId xmlns:p14="http://schemas.microsoft.com/office/powerpoint/2010/main" val="3955423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DEBE31A-3AC5-4411-902B-5790BB5A80E4}" type="datetimeFigureOut">
              <a:rPr lang="tr-TR" smtClean="0"/>
              <a:t>21.04.2025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2BAE1B-6733-46E3-A383-B97FD97A3EF1}" type="slidenum">
              <a:rPr lang="tr-TR" smtClean="0"/>
              <a:t>‹#›</a:t>
            </a:fld>
            <a:endParaRPr lang="tr-TR"/>
          </a:p>
        </p:txBody>
      </p:sp>
    </p:spTree>
    <p:extLst>
      <p:ext uri="{BB962C8B-B14F-4D97-AF65-F5344CB8AC3E}">
        <p14:creationId xmlns:p14="http://schemas.microsoft.com/office/powerpoint/2010/main" val="2945596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DEBE31A-3AC5-4411-902B-5790BB5A80E4}" type="datetimeFigureOut">
              <a:rPr lang="tr-TR" smtClean="0"/>
              <a:t>21.04.2025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2BAE1B-6733-46E3-A383-B97FD97A3EF1}" type="slidenum">
              <a:rPr lang="tr-TR" smtClean="0"/>
              <a:t>‹#›</a:t>
            </a:fld>
            <a:endParaRPr lang="tr-TR"/>
          </a:p>
        </p:txBody>
      </p:sp>
    </p:spTree>
    <p:extLst>
      <p:ext uri="{BB962C8B-B14F-4D97-AF65-F5344CB8AC3E}">
        <p14:creationId xmlns:p14="http://schemas.microsoft.com/office/powerpoint/2010/main" val="2960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DEBE31A-3AC5-4411-902B-5790BB5A80E4}" type="datetimeFigureOut">
              <a:rPr lang="tr-TR" smtClean="0"/>
              <a:t>21.04.2025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2BAE1B-6733-46E3-A383-B97FD97A3EF1}" type="slidenum">
              <a:rPr lang="tr-TR" smtClean="0"/>
              <a:t>‹#›</a:t>
            </a:fld>
            <a:endParaRPr lang="tr-TR"/>
          </a:p>
        </p:txBody>
      </p:sp>
    </p:spTree>
    <p:extLst>
      <p:ext uri="{BB962C8B-B14F-4D97-AF65-F5344CB8AC3E}">
        <p14:creationId xmlns:p14="http://schemas.microsoft.com/office/powerpoint/2010/main" val="379379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DEBE31A-3AC5-4411-902B-5790BB5A80E4}" type="datetimeFigureOut">
              <a:rPr lang="tr-TR" smtClean="0"/>
              <a:t>21.04.2025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2BAE1B-6733-46E3-A383-B97FD97A3EF1}" type="slidenum">
              <a:rPr lang="tr-TR" smtClean="0"/>
              <a:t>‹#›</a:t>
            </a:fld>
            <a:endParaRPr lang="tr-TR"/>
          </a:p>
        </p:txBody>
      </p:sp>
    </p:spTree>
    <p:extLst>
      <p:ext uri="{BB962C8B-B14F-4D97-AF65-F5344CB8AC3E}">
        <p14:creationId xmlns:p14="http://schemas.microsoft.com/office/powerpoint/2010/main" val="161129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DEBE31A-3AC5-4411-902B-5790BB5A80E4}" type="datetimeFigureOut">
              <a:rPr lang="tr-TR" smtClean="0"/>
              <a:t>21.04.2025</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72BAE1B-6733-46E3-A383-B97FD97A3EF1}" type="slidenum">
              <a:rPr lang="tr-TR" smtClean="0"/>
              <a:t>‹#›</a:t>
            </a:fld>
            <a:endParaRPr lang="tr-TR"/>
          </a:p>
        </p:txBody>
      </p:sp>
    </p:spTree>
    <p:extLst>
      <p:ext uri="{BB962C8B-B14F-4D97-AF65-F5344CB8AC3E}">
        <p14:creationId xmlns:p14="http://schemas.microsoft.com/office/powerpoint/2010/main" val="3779170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DEBE31A-3AC5-4411-902B-5790BB5A80E4}" type="datetimeFigureOut">
              <a:rPr lang="tr-TR" smtClean="0"/>
              <a:t>21.04.2025</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72BAE1B-6733-46E3-A383-B97FD97A3EF1}" type="slidenum">
              <a:rPr lang="tr-TR" smtClean="0"/>
              <a:t>‹#›</a:t>
            </a:fld>
            <a:endParaRPr lang="tr-TR"/>
          </a:p>
        </p:txBody>
      </p:sp>
    </p:spTree>
    <p:extLst>
      <p:ext uri="{BB962C8B-B14F-4D97-AF65-F5344CB8AC3E}">
        <p14:creationId xmlns:p14="http://schemas.microsoft.com/office/powerpoint/2010/main" val="146002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DEBE31A-3AC5-4411-902B-5790BB5A80E4}" type="datetimeFigureOut">
              <a:rPr lang="tr-TR" smtClean="0"/>
              <a:t>21.04.2025</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72BAE1B-6733-46E3-A383-B97FD97A3EF1}" type="slidenum">
              <a:rPr lang="tr-TR" smtClean="0"/>
              <a:t>‹#›</a:t>
            </a:fld>
            <a:endParaRPr lang="tr-TR"/>
          </a:p>
        </p:txBody>
      </p:sp>
    </p:spTree>
    <p:extLst>
      <p:ext uri="{BB962C8B-B14F-4D97-AF65-F5344CB8AC3E}">
        <p14:creationId xmlns:p14="http://schemas.microsoft.com/office/powerpoint/2010/main" val="388553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BE31A-3AC5-4411-902B-5790BB5A80E4}" type="datetimeFigureOut">
              <a:rPr lang="tr-TR" smtClean="0"/>
              <a:t>21.04.2025</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72BAE1B-6733-46E3-A383-B97FD97A3EF1}" type="slidenum">
              <a:rPr lang="tr-TR" smtClean="0"/>
              <a:t>‹#›</a:t>
            </a:fld>
            <a:endParaRPr lang="tr-TR"/>
          </a:p>
        </p:txBody>
      </p:sp>
    </p:spTree>
    <p:extLst>
      <p:ext uri="{BB962C8B-B14F-4D97-AF65-F5344CB8AC3E}">
        <p14:creationId xmlns:p14="http://schemas.microsoft.com/office/powerpoint/2010/main" val="2787350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DEBE31A-3AC5-4411-902B-5790BB5A80E4}" type="datetimeFigureOut">
              <a:rPr lang="tr-TR" smtClean="0"/>
              <a:t>21.04.2025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72BAE1B-6733-46E3-A383-B97FD97A3EF1}" type="slidenum">
              <a:rPr lang="tr-TR" smtClean="0"/>
              <a:t>‹#›</a:t>
            </a:fld>
            <a:endParaRPr lang="tr-TR"/>
          </a:p>
        </p:txBody>
      </p:sp>
    </p:spTree>
    <p:extLst>
      <p:ext uri="{BB962C8B-B14F-4D97-AF65-F5344CB8AC3E}">
        <p14:creationId xmlns:p14="http://schemas.microsoft.com/office/powerpoint/2010/main" val="219492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DEBE31A-3AC5-4411-902B-5790BB5A80E4}" type="datetimeFigureOut">
              <a:rPr lang="tr-TR" smtClean="0"/>
              <a:t>21.04.2025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2BAE1B-6733-46E3-A383-B97FD97A3EF1}" type="slidenum">
              <a:rPr lang="tr-TR" smtClean="0"/>
              <a:t>‹#›</a:t>
            </a:fld>
            <a:endParaRPr lang="tr-TR"/>
          </a:p>
        </p:txBody>
      </p:sp>
    </p:spTree>
    <p:extLst>
      <p:ext uri="{BB962C8B-B14F-4D97-AF65-F5344CB8AC3E}">
        <p14:creationId xmlns:p14="http://schemas.microsoft.com/office/powerpoint/2010/main" val="416789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DEBE31A-3AC5-4411-902B-5790BB5A80E4}" type="datetimeFigureOut">
              <a:rPr lang="tr-TR" smtClean="0"/>
              <a:t>21.04.2025</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72BAE1B-6733-46E3-A383-B97FD97A3EF1}" type="slidenum">
              <a:rPr lang="tr-TR" smtClean="0"/>
              <a:t>‹#›</a:t>
            </a:fld>
            <a:endParaRPr lang="tr-TR"/>
          </a:p>
        </p:txBody>
      </p:sp>
    </p:spTree>
    <p:extLst>
      <p:ext uri="{BB962C8B-B14F-4D97-AF65-F5344CB8AC3E}">
        <p14:creationId xmlns:p14="http://schemas.microsoft.com/office/powerpoint/2010/main" val="39041066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chart" Target="../charts/chart1.xml" /><Relationship Id="rId2" Type="http://schemas.openxmlformats.org/officeDocument/2006/relationships/notesSlide" Target="../notesSlides/notesSlide1.xml" /><Relationship Id="rId1" Type="http://schemas.openxmlformats.org/officeDocument/2006/relationships/slideLayout" Target="../slideLayouts/slideLayout2.xml" /><Relationship Id="rId5" Type="http://schemas.openxmlformats.org/officeDocument/2006/relationships/chart" Target="../charts/chart2.xml" /><Relationship Id="rId4" Type="http://schemas.openxmlformats.org/officeDocument/2006/relationships/image" Target="../media/image3.jpeg" /></Relationships>
</file>

<file path=ppt/slides/_rels/slide15.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chart" Target="../charts/chart3.xml" /></Relationships>
</file>

<file path=ppt/slides/_rels/slide17.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4.xml" /><Relationship Id="rId1" Type="http://schemas.openxmlformats.org/officeDocument/2006/relationships/slideLayout" Target="../slideLayouts/slideLayout2.xml" /><Relationship Id="rId4" Type="http://schemas.openxmlformats.org/officeDocument/2006/relationships/chart" Target="../charts/chart4.xml" /></Relationships>
</file>

<file path=ppt/slides/_rels/slide18.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openxmlformats.org/officeDocument/2006/relationships/image" Target="../media/image3.jpeg" /></Relationships>
</file>

<file path=ppt/slides/_rels/slide19.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6.xml" /><Relationship Id="rId1" Type="http://schemas.openxmlformats.org/officeDocument/2006/relationships/slideLayout" Target="../slideLayouts/slideLayout2.xml" /><Relationship Id="rId5" Type="http://schemas.openxmlformats.org/officeDocument/2006/relationships/chart" Target="../charts/chart6.xml" /><Relationship Id="rId4" Type="http://schemas.openxmlformats.org/officeDocument/2006/relationships/chart" Target="../charts/chart5.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chart" Target="../charts/chart7.xml" /><Relationship Id="rId2" Type="http://schemas.openxmlformats.org/officeDocument/2006/relationships/notesSlide" Target="../notesSlides/notesSlide8.xml" /><Relationship Id="rId1" Type="http://schemas.openxmlformats.org/officeDocument/2006/relationships/slideLayout" Target="../slideLayouts/slideLayout2.xml" /><Relationship Id="rId4" Type="http://schemas.openxmlformats.org/officeDocument/2006/relationships/image" Target="../media/image3.jpeg" /></Relationships>
</file>

<file path=ppt/slides/_rels/slide22.xml.rels><?xml version="1.0" encoding="UTF-8" standalone="yes"?>
<Relationships xmlns="http://schemas.openxmlformats.org/package/2006/relationships"><Relationship Id="rId3" Type="http://schemas.openxmlformats.org/officeDocument/2006/relationships/chart" Target="../charts/chart8.xml" /><Relationship Id="rId2" Type="http://schemas.openxmlformats.org/officeDocument/2006/relationships/notesSlide" Target="../notesSlides/notesSlide9.xml" /><Relationship Id="rId1" Type="http://schemas.openxmlformats.org/officeDocument/2006/relationships/slideLayout" Target="../slideLayouts/slideLayout2.xml" /><Relationship Id="rId4" Type="http://schemas.openxmlformats.org/officeDocument/2006/relationships/image" Target="../media/image3.jpeg" /></Relationships>
</file>

<file path=ppt/slides/_rels/slide23.xml.rels><?xml version="1.0" encoding="UTF-8" standalone="yes"?>
<Relationships xmlns="http://schemas.openxmlformats.org/package/2006/relationships"><Relationship Id="rId3" Type="http://schemas.openxmlformats.org/officeDocument/2006/relationships/chart" Target="../charts/chart9.xml" /><Relationship Id="rId2" Type="http://schemas.openxmlformats.org/officeDocument/2006/relationships/notesSlide" Target="../notesSlides/notesSlide10.xml" /><Relationship Id="rId1" Type="http://schemas.openxmlformats.org/officeDocument/2006/relationships/slideLayout" Target="../slideLayouts/slideLayout2.xml" /><Relationship Id="rId4" Type="http://schemas.openxmlformats.org/officeDocument/2006/relationships/image" Target="../media/image3.jpeg" /></Relationships>
</file>

<file path=ppt/slides/_rels/slide24.xml.rels><?xml version="1.0" encoding="UTF-8" standalone="yes"?>
<Relationships xmlns="http://schemas.openxmlformats.org/package/2006/relationships"><Relationship Id="rId3" Type="http://schemas.openxmlformats.org/officeDocument/2006/relationships/chart" Target="../charts/chart10.xml" /><Relationship Id="rId2" Type="http://schemas.openxmlformats.org/officeDocument/2006/relationships/notesSlide" Target="../notesSlides/notesSlide11.xml" /><Relationship Id="rId1" Type="http://schemas.openxmlformats.org/officeDocument/2006/relationships/slideLayout" Target="../slideLayouts/slideLayout2.xml" /><Relationship Id="rId4" Type="http://schemas.openxmlformats.org/officeDocument/2006/relationships/image" Target="../media/image3.jpeg" /></Relationships>
</file>

<file path=ppt/slides/_rels/slide25.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chart" Target="../charts/chart11.xml" /><Relationship Id="rId2" Type="http://schemas.openxmlformats.org/officeDocument/2006/relationships/notesSlide" Target="../notesSlides/notesSlide13.xml" /><Relationship Id="rId1" Type="http://schemas.openxmlformats.org/officeDocument/2006/relationships/slideLayout" Target="../slideLayouts/slideLayout2.xml" /><Relationship Id="rId4" Type="http://schemas.openxmlformats.org/officeDocument/2006/relationships/image" Target="../media/image3.jpeg" /></Relationships>
</file>

<file path=ppt/slides/_rels/slide27.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5.xml" /><Relationship Id="rId1" Type="http://schemas.openxmlformats.org/officeDocument/2006/relationships/slideLayout" Target="../slideLayouts/slideLayout2.xml" /><Relationship Id="rId4" Type="http://schemas.openxmlformats.org/officeDocument/2006/relationships/chart" Target="../charts/chart12.xml" /></Relationships>
</file>

<file path=ppt/slides/_rels/slide29.xml.rels><?xml version="1.0" encoding="UTF-8" standalone="yes"?>
<Relationships xmlns="http://schemas.openxmlformats.org/package/2006/relationships"><Relationship Id="rId3" Type="http://schemas.openxmlformats.org/officeDocument/2006/relationships/chart" Target="../charts/chart13.xml" /><Relationship Id="rId2" Type="http://schemas.openxmlformats.org/officeDocument/2006/relationships/notesSlide" Target="../notesSlides/notesSlide16.xml" /><Relationship Id="rId1" Type="http://schemas.openxmlformats.org/officeDocument/2006/relationships/slideLayout" Target="../slideLayouts/slideLayout2.xml" /><Relationship Id="rId4" Type="http://schemas.openxmlformats.org/officeDocument/2006/relationships/image" Target="../media/image3.jpeg"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7.xml" /><Relationship Id="rId1" Type="http://schemas.openxmlformats.org/officeDocument/2006/relationships/slideLayout" Target="../slideLayouts/slideLayout2.xml" /><Relationship Id="rId4" Type="http://schemas.openxmlformats.org/officeDocument/2006/relationships/chart" Target="../charts/chart14.xml" /></Relationships>
</file>

<file path=ppt/slides/_rels/slide3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 Id="rId5" Type="http://schemas.openxmlformats.org/officeDocument/2006/relationships/image" Target="../media/image3.jpeg" /><Relationship Id="rId4"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641393" y="3334137"/>
            <a:ext cx="5030786" cy="653603"/>
          </a:xfrm>
        </p:spPr>
        <p:txBody>
          <a:bodyPr>
            <a:normAutofit/>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SÜRDÜRÜLEBİLİRLİK RAPORU</a:t>
            </a:r>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5338619" y="4543272"/>
            <a:ext cx="1981979" cy="1352724"/>
          </a:xfrm>
          <a:prstGeom prst="rect">
            <a:avLst/>
          </a:prstGeom>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5337" y="733425"/>
            <a:ext cx="3447907" cy="2319430"/>
          </a:xfrm>
          <a:prstGeom prst="rect">
            <a:avLst/>
          </a:prstGeom>
        </p:spPr>
      </p:pic>
    </p:spTree>
    <p:extLst>
      <p:ext uri="{BB962C8B-B14F-4D97-AF65-F5344CB8AC3E}">
        <p14:creationId xmlns:p14="http://schemas.microsoft.com/office/powerpoint/2010/main" val="324101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52699" y="1334249"/>
            <a:ext cx="5118792" cy="400110"/>
          </a:xfrm>
          <a:prstGeom prst="rect">
            <a:avLst/>
          </a:prstGeom>
        </p:spPr>
        <p:txBody>
          <a:bodyPr wrap="square">
            <a:spAutoFit/>
          </a:bodyPr>
          <a:lstStyle/>
          <a:p>
            <a:r>
              <a:rPr lang="tr-TR" sz="2000" b="1" dirty="0">
                <a:solidFill>
                  <a:schemeClr val="tx1">
                    <a:lumMod val="65000"/>
                    <a:lumOff val="35000"/>
                  </a:schemeClr>
                </a:solidFill>
              </a:rPr>
              <a:t>Kültür, Miras ve Değerlerimiz;</a:t>
            </a:r>
          </a:p>
        </p:txBody>
      </p:sp>
      <p:sp>
        <p:nvSpPr>
          <p:cNvPr id="6" name="İçerik Yer Tutucusu 5"/>
          <p:cNvSpPr>
            <a:spLocks noGrp="1"/>
          </p:cNvSpPr>
          <p:nvPr>
            <p:ph idx="1"/>
          </p:nvPr>
        </p:nvSpPr>
        <p:spPr>
          <a:xfrm>
            <a:off x="1152699" y="5597237"/>
            <a:ext cx="10049673" cy="628072"/>
          </a:xfrm>
        </p:spPr>
        <p:txBody>
          <a:bodyPr>
            <a:normAutofit/>
          </a:bodyPr>
          <a:lstStyle/>
          <a:p>
            <a:pPr marL="0" indent="0">
              <a:buNone/>
            </a:pPr>
            <a:r>
              <a:rPr lang="tr-TR" b="1" dirty="0"/>
              <a:t>Yöresel el sanatları bölümümüzde, bakır kaplar ve çinicilik işlemeleri mevcuttur.</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9136" y="2357408"/>
            <a:ext cx="4145100" cy="2761673"/>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2599093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52699" y="1334249"/>
            <a:ext cx="5118792" cy="400110"/>
          </a:xfrm>
          <a:prstGeom prst="rect">
            <a:avLst/>
          </a:prstGeom>
        </p:spPr>
        <p:txBody>
          <a:bodyPr wrap="square">
            <a:spAutoFit/>
          </a:bodyPr>
          <a:lstStyle/>
          <a:p>
            <a:r>
              <a:rPr lang="tr-TR" sz="2000" b="1" dirty="0">
                <a:solidFill>
                  <a:schemeClr val="tx1">
                    <a:lumMod val="65000"/>
                    <a:lumOff val="35000"/>
                  </a:schemeClr>
                </a:solidFill>
              </a:rPr>
              <a:t>Kültür, Miras ve Değerlerimiz;</a:t>
            </a:r>
          </a:p>
        </p:txBody>
      </p:sp>
      <p:sp>
        <p:nvSpPr>
          <p:cNvPr id="6" name="İçerik Yer Tutucusu 5"/>
          <p:cNvSpPr>
            <a:spLocks noGrp="1"/>
          </p:cNvSpPr>
          <p:nvPr>
            <p:ph idx="1"/>
          </p:nvPr>
        </p:nvSpPr>
        <p:spPr>
          <a:xfrm>
            <a:off x="1486132" y="5228419"/>
            <a:ext cx="9920777" cy="1930400"/>
          </a:xfrm>
        </p:spPr>
        <p:txBody>
          <a:bodyPr>
            <a:normAutofit/>
          </a:bodyPr>
          <a:lstStyle/>
          <a:p>
            <a:pPr marL="0" indent="0">
              <a:buNone/>
            </a:pPr>
            <a:r>
              <a:rPr lang="tr-TR" dirty="0"/>
              <a:t>Misafirlerimize sunduğumuz hamam, kese, köpük kültürümüzü yansıtmaktadır.</a:t>
            </a:r>
          </a:p>
          <a:p>
            <a:pPr marL="0" indent="0">
              <a:buNone/>
            </a:pPr>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9674" y="1934414"/>
            <a:ext cx="4643828" cy="3093950"/>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4246633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389092" y="2835563"/>
            <a:ext cx="3408218" cy="2862322"/>
          </a:xfrm>
          <a:prstGeom prst="rect">
            <a:avLst/>
          </a:prstGeom>
        </p:spPr>
        <p:txBody>
          <a:bodyPr wrap="square">
            <a:spAutoFit/>
          </a:bodyPr>
          <a:lstStyle/>
          <a:p>
            <a:r>
              <a:rPr lang="tr-TR" dirty="0"/>
              <a:t>Misafirlerimizin ve personellerimizin internet sitemizden ulaşabildikleri Antalya hakkında genel bilgilendirmemiz mevcuttur.</a:t>
            </a:r>
            <a:br>
              <a:rPr lang="tr-TR" dirty="0"/>
            </a:br>
            <a:r>
              <a:rPr lang="tr-TR" dirty="0"/>
              <a:t>Bilgilendirme içeriğimiz ise;</a:t>
            </a:r>
            <a:br>
              <a:rPr lang="tr-TR" dirty="0"/>
            </a:br>
            <a:r>
              <a:rPr lang="tr-TR" dirty="0"/>
              <a:t>Antalya tarihçesi,</a:t>
            </a:r>
            <a:br>
              <a:rPr lang="tr-TR" dirty="0"/>
            </a:br>
            <a:r>
              <a:rPr lang="tr-TR" dirty="0"/>
              <a:t>Gezilecek yerler,</a:t>
            </a:r>
            <a:br>
              <a:rPr lang="tr-TR" dirty="0"/>
            </a:br>
            <a:r>
              <a:rPr lang="tr-TR" dirty="0"/>
              <a:t>Milli ve dini bayramlarda uyulması gereken kuralları içermektedir.</a:t>
            </a:r>
          </a:p>
        </p:txBody>
      </p:sp>
      <p:sp>
        <p:nvSpPr>
          <p:cNvPr id="8" name="Dikdörtgen 7"/>
          <p:cNvSpPr/>
          <p:nvPr/>
        </p:nvSpPr>
        <p:spPr>
          <a:xfrm>
            <a:off x="1608160" y="822669"/>
            <a:ext cx="5118792" cy="400110"/>
          </a:xfrm>
          <a:prstGeom prst="rect">
            <a:avLst/>
          </a:prstGeom>
        </p:spPr>
        <p:txBody>
          <a:bodyPr wrap="square">
            <a:spAutoFit/>
          </a:bodyPr>
          <a:lstStyle/>
          <a:p>
            <a:pPr lvl="0"/>
            <a:r>
              <a:rPr lang="tr-TR" sz="2000" b="1" dirty="0">
                <a:solidFill>
                  <a:schemeClr val="tx1">
                    <a:lumMod val="65000"/>
                    <a:lumOff val="35000"/>
                  </a:schemeClr>
                </a:solidFill>
              </a:rPr>
              <a:t>Kültür, Miras ve Değerlerimiz;</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pic>
        <p:nvPicPr>
          <p:cNvPr id="2" name="Resim 1"/>
          <p:cNvPicPr>
            <a:picLocks noChangeAspect="1"/>
          </p:cNvPicPr>
          <p:nvPr/>
        </p:nvPicPr>
        <p:blipFill>
          <a:blip r:embed="rId3"/>
          <a:stretch>
            <a:fillRect/>
          </a:stretch>
        </p:blipFill>
        <p:spPr>
          <a:xfrm>
            <a:off x="1478016" y="1630680"/>
            <a:ext cx="6048993" cy="4404360"/>
          </a:xfrm>
          <a:prstGeom prst="rect">
            <a:avLst/>
          </a:prstGeom>
        </p:spPr>
      </p:pic>
    </p:spTree>
    <p:extLst>
      <p:ext uri="{BB962C8B-B14F-4D97-AF65-F5344CB8AC3E}">
        <p14:creationId xmlns:p14="http://schemas.microsoft.com/office/powerpoint/2010/main" val="3002240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85207" y="1075631"/>
            <a:ext cx="6365701" cy="400110"/>
          </a:xfrm>
          <a:prstGeom prst="rect">
            <a:avLst/>
          </a:prstGeom>
        </p:spPr>
        <p:txBody>
          <a:bodyPr wrap="square">
            <a:spAutoFit/>
          </a:bodyPr>
          <a:lstStyle/>
          <a:p>
            <a:pPr lvl="0"/>
            <a:r>
              <a:rPr lang="tr-TR" sz="2000" b="1" dirty="0">
                <a:solidFill>
                  <a:schemeClr val="tx1">
                    <a:lumMod val="65000"/>
                    <a:lumOff val="35000"/>
                  </a:schemeClr>
                </a:solidFill>
              </a:rPr>
              <a:t>Çevreye duyarlı satın alma faaliyetlerimiz;</a:t>
            </a:r>
          </a:p>
        </p:txBody>
      </p:sp>
      <p:sp>
        <p:nvSpPr>
          <p:cNvPr id="6" name="İçerik Yer Tutucusu 5"/>
          <p:cNvSpPr>
            <a:spLocks noGrp="1"/>
          </p:cNvSpPr>
          <p:nvPr>
            <p:ph idx="1"/>
          </p:nvPr>
        </p:nvSpPr>
        <p:spPr>
          <a:xfrm>
            <a:off x="1152698" y="1970161"/>
            <a:ext cx="10014065" cy="3682494"/>
          </a:xfrm>
        </p:spPr>
        <p:txBody>
          <a:bodyPr>
            <a:normAutofit/>
          </a:bodyPr>
          <a:lstStyle/>
          <a:p>
            <a:pPr marL="0" indent="0">
              <a:buNone/>
            </a:pPr>
            <a:r>
              <a:rPr lang="tr-TR" dirty="0"/>
              <a:t>Tedarikçi firmalarımızı seçerken yerel olmasına, çevre duyarlılıklarına ve adil ticaret kavramına uyup uymadıklarını kontrol eder ve değerlendirmeyi bu kriterlere göre yaparız.</a:t>
            </a:r>
          </a:p>
          <a:p>
            <a:pPr marL="0" indent="0">
              <a:buNone/>
            </a:pPr>
            <a:r>
              <a:rPr lang="tr-TR" dirty="0"/>
              <a:t>Paketli ürünler yerine dökme ürünler tercih ederiz,</a:t>
            </a:r>
          </a:p>
          <a:p>
            <a:pPr marL="0" indent="0">
              <a:buNone/>
            </a:pPr>
            <a:r>
              <a:rPr lang="tr-TR" dirty="0"/>
              <a:t>İçeceklerimizi </a:t>
            </a:r>
            <a:r>
              <a:rPr lang="tr-TR" dirty="0" err="1"/>
              <a:t>postmix</a:t>
            </a:r>
            <a:r>
              <a:rPr lang="tr-TR" dirty="0"/>
              <a:t>(</a:t>
            </a:r>
            <a:r>
              <a:rPr lang="tr-TR" dirty="0" err="1"/>
              <a:t>min</a:t>
            </a:r>
            <a:r>
              <a:rPr lang="tr-TR" dirty="0"/>
              <a:t> 10 </a:t>
            </a:r>
            <a:r>
              <a:rPr lang="tr-TR" dirty="0" err="1"/>
              <a:t>lt</a:t>
            </a:r>
            <a:r>
              <a:rPr lang="tr-TR" dirty="0"/>
              <a:t>) veya fıçı(50 </a:t>
            </a:r>
            <a:r>
              <a:rPr lang="tr-TR" dirty="0" err="1"/>
              <a:t>lt</a:t>
            </a:r>
            <a:r>
              <a:rPr lang="tr-TR" dirty="0"/>
              <a:t>) almaya özen gösteririz,</a:t>
            </a:r>
          </a:p>
          <a:p>
            <a:pPr marL="0" indent="0">
              <a:buNone/>
            </a:pPr>
            <a:r>
              <a:rPr lang="tr-TR" dirty="0"/>
              <a:t>Buklet ürünler yerine doldurulabilir </a:t>
            </a:r>
            <a:r>
              <a:rPr lang="tr-TR" dirty="0" err="1"/>
              <a:t>dispenserleri</a:t>
            </a:r>
            <a:r>
              <a:rPr lang="tr-TR" dirty="0"/>
              <a:t> tercih ederiz, </a:t>
            </a:r>
          </a:p>
          <a:p>
            <a:pPr marL="0" indent="0">
              <a:buNone/>
            </a:pPr>
            <a:r>
              <a:rPr lang="tr-TR" dirty="0"/>
              <a:t>Tedarikçilerimizi yerelden seçerek bölge ekonomisine katkı sağlarız,</a:t>
            </a:r>
          </a:p>
          <a:p>
            <a:pPr marL="0" indent="0">
              <a:buNone/>
            </a:pPr>
            <a:r>
              <a:rPr lang="tr-TR" dirty="0"/>
              <a:t>Tek kullanımlık ürün miktarlarımızı azaltarak atık miktarlarımızı azaltmayı hedefleriz.</a:t>
            </a:r>
            <a:br>
              <a:rPr lang="tr-TR" dirty="0"/>
            </a:b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122777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365838" y="1235965"/>
            <a:ext cx="7033181" cy="400110"/>
          </a:xfrm>
          <a:prstGeom prst="rect">
            <a:avLst/>
          </a:prstGeom>
        </p:spPr>
        <p:txBody>
          <a:bodyPr wrap="square">
            <a:spAutoFit/>
          </a:bodyPr>
          <a:lstStyle/>
          <a:p>
            <a:pPr lvl="0"/>
            <a:r>
              <a:rPr lang="tr-TR" sz="2000" b="1" dirty="0">
                <a:solidFill>
                  <a:schemeClr val="bg2">
                    <a:lumMod val="25000"/>
                  </a:schemeClr>
                </a:solidFill>
              </a:rPr>
              <a:t>SÜRDÜRÜLEBİLİRLİK RAPORU : VERİ VE GRAFİKLER</a:t>
            </a:r>
            <a:endParaRPr lang="tr-TR" sz="2000" dirty="0">
              <a:solidFill>
                <a:schemeClr val="bg2">
                  <a:lumMod val="25000"/>
                </a:schemeClr>
              </a:solidFill>
            </a:endParaRPr>
          </a:p>
        </p:txBody>
      </p:sp>
      <p:sp>
        <p:nvSpPr>
          <p:cNvPr id="13" name="İçerik Yer Tutucusu 2"/>
          <p:cNvSpPr txBox="1">
            <a:spLocks/>
          </p:cNvSpPr>
          <p:nvPr/>
        </p:nvSpPr>
        <p:spPr>
          <a:xfrm>
            <a:off x="690610" y="2189579"/>
            <a:ext cx="4648306" cy="6616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tr-TR" sz="1800" dirty="0">
                <a:solidFill>
                  <a:schemeClr val="accent1">
                    <a:lumMod val="50000"/>
                  </a:schemeClr>
                </a:solidFill>
              </a:rPr>
              <a:t> 2023-2024 yılı aylık kişi başı elektrik tüketim miktarlarımız;</a:t>
            </a:r>
          </a:p>
        </p:txBody>
      </p:sp>
      <p:sp>
        <p:nvSpPr>
          <p:cNvPr id="14" name="Metin kutusu 13"/>
          <p:cNvSpPr txBox="1"/>
          <p:nvPr/>
        </p:nvSpPr>
        <p:spPr>
          <a:xfrm>
            <a:off x="690610" y="1680187"/>
            <a:ext cx="3238421" cy="369332"/>
          </a:xfrm>
          <a:prstGeom prst="rect">
            <a:avLst/>
          </a:prstGeom>
          <a:noFill/>
        </p:spPr>
        <p:txBody>
          <a:bodyPr wrap="square" rtlCol="0">
            <a:spAutoFit/>
          </a:bodyPr>
          <a:lstStyle/>
          <a:p>
            <a:r>
              <a:rPr lang="tr-TR" dirty="0"/>
              <a:t>ELEKTRİK</a:t>
            </a:r>
          </a:p>
        </p:txBody>
      </p:sp>
      <p:sp>
        <p:nvSpPr>
          <p:cNvPr id="15" name="İçerik Yer Tutucusu 2"/>
          <p:cNvSpPr txBox="1">
            <a:spLocks/>
          </p:cNvSpPr>
          <p:nvPr/>
        </p:nvSpPr>
        <p:spPr>
          <a:xfrm>
            <a:off x="5178335" y="2189579"/>
            <a:ext cx="4993710" cy="6616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tr-TR" sz="1800" dirty="0">
                <a:solidFill>
                  <a:schemeClr val="accent1">
                    <a:lumMod val="50000"/>
                  </a:schemeClr>
                </a:solidFill>
              </a:rPr>
              <a:t>Yıllık kişi başı elektrik tüketim miktarlarımız;</a:t>
            </a:r>
          </a:p>
        </p:txBody>
      </p:sp>
      <p:graphicFrame>
        <p:nvGraphicFramePr>
          <p:cNvPr id="17" name="Grafik 16"/>
          <p:cNvGraphicFramePr>
            <a:graphicFrameLocks/>
          </p:cNvGraphicFramePr>
          <p:nvPr>
            <p:extLst>
              <p:ext uri="{D42A27DB-BD31-4B8C-83A1-F6EECF244321}">
                <p14:modId xmlns:p14="http://schemas.microsoft.com/office/powerpoint/2010/main" val="1227441987"/>
              </p:ext>
            </p:extLst>
          </p:nvPr>
        </p:nvGraphicFramePr>
        <p:xfrm>
          <a:off x="5232391" y="2936293"/>
          <a:ext cx="4405592"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graphicFrame>
        <p:nvGraphicFramePr>
          <p:cNvPr id="10" name="Grafik 9"/>
          <p:cNvGraphicFramePr>
            <a:graphicFrameLocks/>
          </p:cNvGraphicFramePr>
          <p:nvPr>
            <p:extLst>
              <p:ext uri="{D42A27DB-BD31-4B8C-83A1-F6EECF244321}">
                <p14:modId xmlns:p14="http://schemas.microsoft.com/office/powerpoint/2010/main" val="3569405743"/>
              </p:ext>
            </p:extLst>
          </p:nvPr>
        </p:nvGraphicFramePr>
        <p:xfrm>
          <a:off x="931758" y="2991319"/>
          <a:ext cx="4166009" cy="29320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0964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8232" y="1847273"/>
            <a:ext cx="10789921" cy="4250267"/>
          </a:xfrm>
        </p:spPr>
        <p:txBody>
          <a:bodyPr>
            <a:normAutofit/>
          </a:bodyPr>
          <a:lstStyle/>
          <a:p>
            <a:pPr lvl="0"/>
            <a:br>
              <a:rPr lang="tr-TR" dirty="0"/>
            </a:br>
            <a:r>
              <a:rPr lang="tr-TR" dirty="0"/>
              <a:t> </a:t>
            </a:r>
          </a:p>
        </p:txBody>
      </p:sp>
      <p:sp>
        <p:nvSpPr>
          <p:cNvPr id="6" name="Dikdörtgen 5"/>
          <p:cNvSpPr/>
          <p:nvPr/>
        </p:nvSpPr>
        <p:spPr>
          <a:xfrm>
            <a:off x="1088043" y="1269036"/>
            <a:ext cx="4518428" cy="400110"/>
          </a:xfrm>
          <a:prstGeom prst="rect">
            <a:avLst/>
          </a:prstGeom>
        </p:spPr>
        <p:txBody>
          <a:bodyPr wrap="square">
            <a:spAutoFit/>
          </a:bodyPr>
          <a:lstStyle/>
          <a:p>
            <a:pPr lvl="0"/>
            <a:r>
              <a:rPr lang="tr-TR" sz="2000" b="1" dirty="0">
                <a:solidFill>
                  <a:schemeClr val="tx1">
                    <a:lumMod val="65000"/>
                    <a:lumOff val="35000"/>
                  </a:schemeClr>
                </a:solidFill>
              </a:rPr>
              <a:t>Sürdürülebilirlik Raporu</a:t>
            </a:r>
            <a:endParaRPr lang="tr-TR" sz="2000" dirty="0">
              <a:solidFill>
                <a:schemeClr val="tx1">
                  <a:lumMod val="65000"/>
                  <a:lumOff val="35000"/>
                </a:schemeClr>
              </a:solidFill>
            </a:endParaRPr>
          </a:p>
        </p:txBody>
      </p:sp>
      <p:sp>
        <p:nvSpPr>
          <p:cNvPr id="8" name="İçerik Yer Tutucusu 2"/>
          <p:cNvSpPr txBox="1">
            <a:spLocks/>
          </p:cNvSpPr>
          <p:nvPr/>
        </p:nvSpPr>
        <p:spPr>
          <a:xfrm>
            <a:off x="1028232" y="2348229"/>
            <a:ext cx="10637295" cy="308494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r>
              <a:rPr lang="tr-TR" sz="1800" dirty="0"/>
              <a:t>Odalarımızda kartlı sistem kullanıyoruz ve pencere, kapı açık olduğunda klimalarımız devreye girmiyor, dolayısıyla enerji tasarrufu sağlıyoruz,</a:t>
            </a:r>
          </a:p>
          <a:p>
            <a:pPr lvl="0"/>
            <a:r>
              <a:rPr lang="tr-TR" sz="1800" dirty="0"/>
              <a:t>Merdiven ve koridorlarımızda sensörlü lamba mevcut, </a:t>
            </a:r>
          </a:p>
          <a:p>
            <a:pPr lvl="0"/>
            <a:r>
              <a:rPr lang="tr-TR" sz="1800" dirty="0"/>
              <a:t>Genel alanlarımızda spot lamba tercih ediyoruz,</a:t>
            </a:r>
          </a:p>
          <a:p>
            <a:pPr lvl="0"/>
            <a:endParaRPr lang="tr-TR" sz="1800" dirty="0"/>
          </a:p>
        </p:txBody>
      </p:sp>
      <p:sp>
        <p:nvSpPr>
          <p:cNvPr id="10" name="Dikdörtgen 9"/>
          <p:cNvSpPr/>
          <p:nvPr/>
        </p:nvSpPr>
        <p:spPr>
          <a:xfrm>
            <a:off x="1328188" y="1801274"/>
            <a:ext cx="4518428" cy="400110"/>
          </a:xfrm>
          <a:prstGeom prst="rect">
            <a:avLst/>
          </a:prstGeom>
        </p:spPr>
        <p:txBody>
          <a:bodyPr wrap="square">
            <a:spAutoFit/>
          </a:bodyPr>
          <a:lstStyle/>
          <a:p>
            <a:pPr lvl="0"/>
            <a:r>
              <a:rPr lang="tr-TR" sz="2000" b="1" dirty="0"/>
              <a:t>Elektrik tasarrufu uygulamalarımız; </a:t>
            </a:r>
            <a:endParaRPr lang="tr-TR" sz="2000" dirty="0"/>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129581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6605497" y="2912622"/>
            <a:ext cx="4858327" cy="68349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tr-TR" sz="1800" dirty="0"/>
              <a:t>2021-2024 yılları kişi başı LNG tüketim miktarımız;</a:t>
            </a:r>
          </a:p>
        </p:txBody>
      </p:sp>
      <p:sp>
        <p:nvSpPr>
          <p:cNvPr id="9" name="Dikdörtgen 8"/>
          <p:cNvSpPr/>
          <p:nvPr/>
        </p:nvSpPr>
        <p:spPr>
          <a:xfrm>
            <a:off x="365838" y="1235965"/>
            <a:ext cx="7033181" cy="400110"/>
          </a:xfrm>
          <a:prstGeom prst="rect">
            <a:avLst/>
          </a:prstGeom>
        </p:spPr>
        <p:txBody>
          <a:bodyPr wrap="square">
            <a:spAutoFit/>
          </a:bodyPr>
          <a:lstStyle/>
          <a:p>
            <a:pPr lvl="0"/>
            <a:r>
              <a:rPr lang="tr-TR" sz="2000" b="1" dirty="0">
                <a:solidFill>
                  <a:schemeClr val="bg2">
                    <a:lumMod val="25000"/>
                  </a:schemeClr>
                </a:solidFill>
              </a:rPr>
              <a:t>SÜRDÜRÜLEBİLİRLİK RAPORU : VERİ VE GRAFİKLER</a:t>
            </a:r>
            <a:endParaRPr lang="tr-TR" sz="2000" dirty="0">
              <a:solidFill>
                <a:schemeClr val="bg2">
                  <a:lumMod val="25000"/>
                </a:schemeClr>
              </a:solidFill>
            </a:endParaRPr>
          </a:p>
        </p:txBody>
      </p:sp>
      <p:sp>
        <p:nvSpPr>
          <p:cNvPr id="11" name="Metin kutusu 10"/>
          <p:cNvSpPr txBox="1"/>
          <p:nvPr/>
        </p:nvSpPr>
        <p:spPr>
          <a:xfrm>
            <a:off x="804080" y="1697112"/>
            <a:ext cx="3238421" cy="369332"/>
          </a:xfrm>
          <a:prstGeom prst="rect">
            <a:avLst/>
          </a:prstGeom>
          <a:noFill/>
        </p:spPr>
        <p:txBody>
          <a:bodyPr wrap="square" rtlCol="0">
            <a:spAutoFit/>
          </a:bodyPr>
          <a:lstStyle/>
          <a:p>
            <a:r>
              <a:rPr lang="tr-TR" dirty="0"/>
              <a:t>LNG</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graphicFrame>
        <p:nvGraphicFramePr>
          <p:cNvPr id="10" name="Grafik 9"/>
          <p:cNvGraphicFramePr>
            <a:graphicFrameLocks/>
          </p:cNvGraphicFramePr>
          <p:nvPr>
            <p:extLst>
              <p:ext uri="{D42A27DB-BD31-4B8C-83A1-F6EECF244321}">
                <p14:modId xmlns:p14="http://schemas.microsoft.com/office/powerpoint/2010/main" val="2144244459"/>
              </p:ext>
            </p:extLst>
          </p:nvPr>
        </p:nvGraphicFramePr>
        <p:xfrm>
          <a:off x="804080" y="2127481"/>
          <a:ext cx="5934823" cy="41931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5072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6605497" y="2912622"/>
            <a:ext cx="4858327" cy="68349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tr-TR" sz="1800" dirty="0"/>
              <a:t>2021-2024 yılları kişi başı motorin tüketim miktarımız;</a:t>
            </a:r>
          </a:p>
        </p:txBody>
      </p:sp>
      <p:sp>
        <p:nvSpPr>
          <p:cNvPr id="13" name="Dikdörtgen 12"/>
          <p:cNvSpPr/>
          <p:nvPr/>
        </p:nvSpPr>
        <p:spPr>
          <a:xfrm>
            <a:off x="365838" y="1235965"/>
            <a:ext cx="7033181" cy="400110"/>
          </a:xfrm>
          <a:prstGeom prst="rect">
            <a:avLst/>
          </a:prstGeom>
        </p:spPr>
        <p:txBody>
          <a:bodyPr wrap="square">
            <a:spAutoFit/>
          </a:bodyPr>
          <a:lstStyle/>
          <a:p>
            <a:pPr lvl="0"/>
            <a:r>
              <a:rPr lang="tr-TR" sz="2000" b="1" dirty="0">
                <a:solidFill>
                  <a:schemeClr val="bg2">
                    <a:lumMod val="25000"/>
                  </a:schemeClr>
                </a:solidFill>
              </a:rPr>
              <a:t>SÜRDÜRÜLEBİLİRLİK RAPORU : VERİ VE GRAFİKLER</a:t>
            </a:r>
            <a:endParaRPr lang="tr-TR" sz="2000" dirty="0">
              <a:solidFill>
                <a:schemeClr val="bg2">
                  <a:lumMod val="25000"/>
                </a:schemeClr>
              </a:solidFill>
            </a:endParaRPr>
          </a:p>
        </p:txBody>
      </p:sp>
      <p:sp>
        <p:nvSpPr>
          <p:cNvPr id="14" name="Metin kutusu 13"/>
          <p:cNvSpPr txBox="1"/>
          <p:nvPr/>
        </p:nvSpPr>
        <p:spPr>
          <a:xfrm>
            <a:off x="804080" y="1697112"/>
            <a:ext cx="3238421" cy="369332"/>
          </a:xfrm>
          <a:prstGeom prst="rect">
            <a:avLst/>
          </a:prstGeom>
          <a:noFill/>
        </p:spPr>
        <p:txBody>
          <a:bodyPr wrap="square" rtlCol="0">
            <a:spAutoFit/>
          </a:bodyPr>
          <a:lstStyle/>
          <a:p>
            <a:r>
              <a:rPr lang="tr-TR" dirty="0"/>
              <a:t>MOTORİN</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graphicFrame>
        <p:nvGraphicFramePr>
          <p:cNvPr id="10" name="Grafik 9"/>
          <p:cNvGraphicFramePr>
            <a:graphicFrameLocks/>
          </p:cNvGraphicFramePr>
          <p:nvPr>
            <p:extLst>
              <p:ext uri="{D42A27DB-BD31-4B8C-83A1-F6EECF244321}">
                <p14:modId xmlns:p14="http://schemas.microsoft.com/office/powerpoint/2010/main" val="3736327562"/>
              </p:ext>
            </p:extLst>
          </p:nvPr>
        </p:nvGraphicFramePr>
        <p:xfrm>
          <a:off x="804080" y="2066444"/>
          <a:ext cx="6031076" cy="45108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4903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608160" y="791427"/>
            <a:ext cx="4518428" cy="400110"/>
          </a:xfrm>
          <a:prstGeom prst="rect">
            <a:avLst/>
          </a:prstGeom>
        </p:spPr>
        <p:txBody>
          <a:bodyPr wrap="square">
            <a:spAutoFit/>
          </a:bodyPr>
          <a:lstStyle/>
          <a:p>
            <a:pPr lvl="0"/>
            <a:r>
              <a:rPr lang="tr-TR" sz="2000" b="1" dirty="0">
                <a:solidFill>
                  <a:schemeClr val="tx1">
                    <a:lumMod val="65000"/>
                    <a:lumOff val="35000"/>
                  </a:schemeClr>
                </a:solidFill>
              </a:rPr>
              <a:t>Sürdürülebilirlik Raporu</a:t>
            </a:r>
            <a:endParaRPr lang="tr-TR" sz="2000" dirty="0">
              <a:solidFill>
                <a:schemeClr val="tx1">
                  <a:lumMod val="65000"/>
                  <a:lumOff val="35000"/>
                </a:schemeClr>
              </a:solidFill>
            </a:endParaRPr>
          </a:p>
        </p:txBody>
      </p:sp>
      <p:sp>
        <p:nvSpPr>
          <p:cNvPr id="9" name="Dikdörtgen 8"/>
          <p:cNvSpPr/>
          <p:nvPr/>
        </p:nvSpPr>
        <p:spPr>
          <a:xfrm>
            <a:off x="993803" y="1271764"/>
            <a:ext cx="4518428" cy="400110"/>
          </a:xfrm>
          <a:prstGeom prst="rect">
            <a:avLst/>
          </a:prstGeom>
        </p:spPr>
        <p:txBody>
          <a:bodyPr wrap="square">
            <a:spAutoFit/>
          </a:bodyPr>
          <a:lstStyle/>
          <a:p>
            <a:pPr lvl="0"/>
            <a:r>
              <a:rPr lang="tr-TR" sz="2000" b="1" dirty="0"/>
              <a:t>Su Risk Haritamız</a:t>
            </a:r>
            <a:endParaRPr lang="tr-TR" sz="2000" dirty="0"/>
          </a:p>
        </p:txBody>
      </p:sp>
      <p:sp>
        <p:nvSpPr>
          <p:cNvPr id="11" name="Dikdörtgen 10"/>
          <p:cNvSpPr/>
          <p:nvPr/>
        </p:nvSpPr>
        <p:spPr>
          <a:xfrm>
            <a:off x="993803" y="1722454"/>
            <a:ext cx="10658764" cy="2585323"/>
          </a:xfrm>
          <a:prstGeom prst="rect">
            <a:avLst/>
          </a:prstGeom>
        </p:spPr>
        <p:txBody>
          <a:bodyPr wrap="square">
            <a:spAutoFit/>
          </a:bodyPr>
          <a:lstStyle/>
          <a:p>
            <a:r>
              <a:rPr lang="tr-TR" dirty="0"/>
              <a:t>Doğal Hayatı Koruma Vakfı yaptığı açıklamaya göre Antalya’nın küreselde su riski yüksek kentler listesinde bulunduğuna dikkat çekmişti, dolayısıyla su kaynaklarının yönetiminde bir yandan faaliyetlerimizi gerçekleştirirken bir yandan doğayı göz ardı eden yaklaşımlar ve sürdürülebilir olmayan uygulamalar karşısında durmalı ve üzerimize düşeni yapmalıyız.</a:t>
            </a:r>
          </a:p>
          <a:p>
            <a:pPr lvl="0"/>
            <a:r>
              <a:rPr lang="tr-TR" dirty="0"/>
              <a:t>Dolayısıyla doğal kaynaklarımızı korumayı ve en verimli şekilde kullanmayı ilke edinmiş bir işletme olarak, </a:t>
            </a:r>
            <a:br>
              <a:rPr lang="tr-TR" dirty="0"/>
            </a:br>
            <a:r>
              <a:rPr lang="tr-TR" dirty="0"/>
              <a:t>Personellerimize gerekli eğitimleri, misafirlerimize gerekli bilgilendirmeleri yaparak bilinçlendirmek ve katkı sağlamak durumundayız, </a:t>
            </a:r>
            <a:br>
              <a:rPr lang="tr-TR" dirty="0"/>
            </a:br>
            <a:r>
              <a:rPr lang="tr-TR" dirty="0"/>
              <a:t>Özellikle susuzlukla karşı karşıya olan ülkemizde doğal kaynaklarımızı koruyarak faaliyetlerimizi gerçekleştirmekteyiz.</a:t>
            </a:r>
          </a:p>
        </p:txBody>
      </p:sp>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b="27498"/>
          <a:stretch/>
        </p:blipFill>
        <p:spPr>
          <a:xfrm>
            <a:off x="804080" y="4566781"/>
            <a:ext cx="10434092" cy="2169300"/>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382434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365838" y="1235965"/>
            <a:ext cx="7033181" cy="400110"/>
          </a:xfrm>
          <a:prstGeom prst="rect">
            <a:avLst/>
          </a:prstGeom>
        </p:spPr>
        <p:txBody>
          <a:bodyPr wrap="square">
            <a:spAutoFit/>
          </a:bodyPr>
          <a:lstStyle/>
          <a:p>
            <a:pPr lvl="0"/>
            <a:r>
              <a:rPr lang="tr-TR" sz="2000" b="1" dirty="0">
                <a:solidFill>
                  <a:schemeClr val="bg2">
                    <a:lumMod val="25000"/>
                  </a:schemeClr>
                </a:solidFill>
              </a:rPr>
              <a:t>SÜRDÜRÜLEBİLİRLİK RAPORU : VERİ VE GRAFİKLER</a:t>
            </a:r>
            <a:endParaRPr lang="tr-TR" sz="2000" dirty="0">
              <a:solidFill>
                <a:schemeClr val="bg2">
                  <a:lumMod val="25000"/>
                </a:schemeClr>
              </a:solidFill>
            </a:endParaRPr>
          </a:p>
        </p:txBody>
      </p:sp>
      <p:sp>
        <p:nvSpPr>
          <p:cNvPr id="8" name="İçerik Yer Tutucusu 2"/>
          <p:cNvSpPr txBox="1">
            <a:spLocks/>
          </p:cNvSpPr>
          <p:nvPr/>
        </p:nvSpPr>
        <p:spPr>
          <a:xfrm>
            <a:off x="690610" y="2128542"/>
            <a:ext cx="4648306" cy="6616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tr-TR" sz="1800" dirty="0">
                <a:solidFill>
                  <a:schemeClr val="accent1">
                    <a:lumMod val="50000"/>
                  </a:schemeClr>
                </a:solidFill>
              </a:rPr>
              <a:t> 2023 yılı aylık kişi başı su tüketim miktarlarımız;</a:t>
            </a:r>
          </a:p>
        </p:txBody>
      </p:sp>
      <p:sp>
        <p:nvSpPr>
          <p:cNvPr id="9" name="Metin kutusu 8"/>
          <p:cNvSpPr txBox="1"/>
          <p:nvPr/>
        </p:nvSpPr>
        <p:spPr>
          <a:xfrm>
            <a:off x="695850" y="1636075"/>
            <a:ext cx="3238421" cy="369332"/>
          </a:xfrm>
          <a:prstGeom prst="rect">
            <a:avLst/>
          </a:prstGeom>
          <a:noFill/>
        </p:spPr>
        <p:txBody>
          <a:bodyPr wrap="square" rtlCol="0">
            <a:spAutoFit/>
          </a:bodyPr>
          <a:lstStyle/>
          <a:p>
            <a:r>
              <a:rPr lang="tr-TR" dirty="0"/>
              <a:t>SU</a:t>
            </a:r>
          </a:p>
        </p:txBody>
      </p:sp>
      <p:sp>
        <p:nvSpPr>
          <p:cNvPr id="10" name="İçerik Yer Tutucusu 2"/>
          <p:cNvSpPr txBox="1">
            <a:spLocks/>
          </p:cNvSpPr>
          <p:nvPr/>
        </p:nvSpPr>
        <p:spPr>
          <a:xfrm>
            <a:off x="5178335" y="2128542"/>
            <a:ext cx="4993710" cy="6616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tr-TR" sz="1800" dirty="0">
                <a:solidFill>
                  <a:schemeClr val="accent1">
                    <a:lumMod val="50000"/>
                  </a:schemeClr>
                </a:solidFill>
              </a:rPr>
              <a:t>Yıllık kişi başı su tüketim miktarlarımız;</a:t>
            </a: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graphicFrame>
        <p:nvGraphicFramePr>
          <p:cNvPr id="15" name="Grafik 14"/>
          <p:cNvGraphicFramePr>
            <a:graphicFrameLocks/>
          </p:cNvGraphicFramePr>
          <p:nvPr>
            <p:extLst>
              <p:ext uri="{D42A27DB-BD31-4B8C-83A1-F6EECF244321}">
                <p14:modId xmlns:p14="http://schemas.microsoft.com/office/powerpoint/2010/main" val="1142751932"/>
              </p:ext>
            </p:extLst>
          </p:nvPr>
        </p:nvGraphicFramePr>
        <p:xfrm>
          <a:off x="690610" y="2790222"/>
          <a:ext cx="4681560" cy="35624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afik 15"/>
          <p:cNvGraphicFramePr>
            <a:graphicFrameLocks/>
          </p:cNvGraphicFramePr>
          <p:nvPr>
            <p:extLst>
              <p:ext uri="{D42A27DB-BD31-4B8C-83A1-F6EECF244321}">
                <p14:modId xmlns:p14="http://schemas.microsoft.com/office/powerpoint/2010/main" val="3031351421"/>
              </p:ext>
            </p:extLst>
          </p:nvPr>
        </p:nvGraphicFramePr>
        <p:xfrm>
          <a:off x="5372170" y="2843398"/>
          <a:ext cx="5921471" cy="35092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972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1099" y="1956571"/>
            <a:ext cx="10383519" cy="2504592"/>
          </a:xfrm>
        </p:spPr>
        <p:txBody>
          <a:bodyPr>
            <a:noAutofit/>
          </a:bodyPr>
          <a:lstStyle/>
          <a:p>
            <a:pPr lvl="0"/>
            <a:r>
              <a:rPr lang="tr-TR" dirty="0"/>
              <a:t>Misafirlerimizden, çalışanlarımızdan ve diğer paydaşlarımızdan gelen öneriler ve şikayetlerin değerlendirilmesi, çözüme kavuşturulması ve geri bildirilmesine önem veririz.</a:t>
            </a:r>
          </a:p>
          <a:p>
            <a:pPr lvl="0"/>
            <a:r>
              <a:rPr lang="tr-TR" dirty="0"/>
              <a:t>Sürdürülebilirlik anlayışı doğrultusunda, çalışanlarımızı bilinçlendirmek, gelişimine katkıda bulunmak amacıyla eğitimlerimizi yapar ve her aşamada aktif rol almalarını sağlarız.</a:t>
            </a:r>
          </a:p>
          <a:p>
            <a:pPr lvl="0"/>
            <a:r>
              <a:rPr lang="tr-TR" dirty="0"/>
              <a:t>Tüm faaliyetlerimizde yasalara ve mevzuatlara uyarız.</a:t>
            </a:r>
          </a:p>
        </p:txBody>
      </p:sp>
      <p:sp>
        <p:nvSpPr>
          <p:cNvPr id="2" name="Dikdörtgen 1"/>
          <p:cNvSpPr/>
          <p:nvPr/>
        </p:nvSpPr>
        <p:spPr>
          <a:xfrm>
            <a:off x="1051099" y="1332218"/>
            <a:ext cx="3465483" cy="400110"/>
          </a:xfrm>
          <a:prstGeom prst="rect">
            <a:avLst/>
          </a:prstGeom>
        </p:spPr>
        <p:txBody>
          <a:bodyPr wrap="square">
            <a:spAutoFit/>
          </a:bodyPr>
          <a:lstStyle/>
          <a:p>
            <a:pPr lvl="0"/>
            <a:r>
              <a:rPr lang="tr-TR" sz="2000" b="1" dirty="0"/>
              <a:t>Sürdürülebilirlik Politikamız</a:t>
            </a:r>
            <a:endParaRPr lang="tr-TR" sz="20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2849579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877455" y="2205951"/>
            <a:ext cx="10695709" cy="211666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tr-TR" sz="1800" dirty="0"/>
              <a:t>Tüm odalar ve genel alan lavaboları dahil olmak üzere klozet su haznelerimizi 6 litreden 4 litreye düşürdük,</a:t>
            </a:r>
          </a:p>
          <a:p>
            <a:pPr>
              <a:buFont typeface="Arial" panose="020B0604020202020204" pitchFamily="34" charset="0"/>
              <a:buChar char="•"/>
            </a:pPr>
            <a:r>
              <a:rPr lang="tr-TR" sz="1800" dirty="0"/>
              <a:t>Genel alan lavabolarımızda sensörlü musluklarımız mevcut,</a:t>
            </a:r>
          </a:p>
        </p:txBody>
      </p:sp>
      <p:sp>
        <p:nvSpPr>
          <p:cNvPr id="9" name="Dikdörtgen 8"/>
          <p:cNvSpPr/>
          <p:nvPr/>
        </p:nvSpPr>
        <p:spPr>
          <a:xfrm>
            <a:off x="1088043" y="1269036"/>
            <a:ext cx="4518428" cy="400110"/>
          </a:xfrm>
          <a:prstGeom prst="rect">
            <a:avLst/>
          </a:prstGeom>
        </p:spPr>
        <p:txBody>
          <a:bodyPr wrap="square">
            <a:spAutoFit/>
          </a:bodyPr>
          <a:lstStyle/>
          <a:p>
            <a:pPr lvl="0"/>
            <a:r>
              <a:rPr lang="tr-TR" sz="2000" b="1" dirty="0">
                <a:solidFill>
                  <a:schemeClr val="tx1">
                    <a:lumMod val="65000"/>
                    <a:lumOff val="35000"/>
                  </a:schemeClr>
                </a:solidFill>
              </a:rPr>
              <a:t>Sürdürülebilirlik Raporu</a:t>
            </a:r>
            <a:endParaRPr lang="tr-TR" sz="2000" dirty="0">
              <a:solidFill>
                <a:schemeClr val="tx1">
                  <a:lumMod val="65000"/>
                  <a:lumOff val="35000"/>
                </a:schemeClr>
              </a:solidFill>
            </a:endParaRPr>
          </a:p>
        </p:txBody>
      </p:sp>
      <p:sp>
        <p:nvSpPr>
          <p:cNvPr id="5" name="Dikdörtgen 4"/>
          <p:cNvSpPr/>
          <p:nvPr/>
        </p:nvSpPr>
        <p:spPr>
          <a:xfrm>
            <a:off x="877455" y="1669146"/>
            <a:ext cx="4518428" cy="400110"/>
          </a:xfrm>
          <a:prstGeom prst="rect">
            <a:avLst/>
          </a:prstGeom>
        </p:spPr>
        <p:txBody>
          <a:bodyPr wrap="square">
            <a:spAutoFit/>
          </a:bodyPr>
          <a:lstStyle/>
          <a:p>
            <a:pPr lvl="0"/>
            <a:r>
              <a:rPr lang="tr-TR" sz="2000" b="1" dirty="0"/>
              <a:t>Su tasarrufu uygulamalarımız; </a:t>
            </a:r>
            <a:endParaRPr lang="tr-TR" sz="2000"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2880085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365838" y="1235965"/>
            <a:ext cx="7033181" cy="400110"/>
          </a:xfrm>
          <a:prstGeom prst="rect">
            <a:avLst/>
          </a:prstGeom>
        </p:spPr>
        <p:txBody>
          <a:bodyPr wrap="square">
            <a:spAutoFit/>
          </a:bodyPr>
          <a:lstStyle/>
          <a:p>
            <a:pPr lvl="0"/>
            <a:r>
              <a:rPr lang="tr-TR" sz="2000" b="1" dirty="0">
                <a:solidFill>
                  <a:schemeClr val="bg2">
                    <a:lumMod val="25000"/>
                  </a:schemeClr>
                </a:solidFill>
              </a:rPr>
              <a:t>SÜRDÜRÜLEBİLİRLİK RAPORU : VERİ VE GRAFİKLER</a:t>
            </a:r>
            <a:endParaRPr lang="tr-TR" sz="2000" dirty="0">
              <a:solidFill>
                <a:schemeClr val="bg2">
                  <a:lumMod val="25000"/>
                </a:schemeClr>
              </a:solidFill>
            </a:endParaRPr>
          </a:p>
        </p:txBody>
      </p:sp>
      <p:sp>
        <p:nvSpPr>
          <p:cNvPr id="4" name="İçerik Yer Tutucusu 2"/>
          <p:cNvSpPr txBox="1">
            <a:spLocks/>
          </p:cNvSpPr>
          <p:nvPr/>
        </p:nvSpPr>
        <p:spPr>
          <a:xfrm>
            <a:off x="6605497" y="2912622"/>
            <a:ext cx="4858327" cy="68349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tr-TR" sz="1800" dirty="0"/>
              <a:t>2023-2024 yılları kişi başı karışık ambalaj atığı miktarımız;</a:t>
            </a:r>
          </a:p>
        </p:txBody>
      </p:sp>
      <p:sp>
        <p:nvSpPr>
          <p:cNvPr id="5" name="Metin kutusu 4"/>
          <p:cNvSpPr txBox="1"/>
          <p:nvPr/>
        </p:nvSpPr>
        <p:spPr>
          <a:xfrm>
            <a:off x="804080" y="1697112"/>
            <a:ext cx="3238421" cy="369332"/>
          </a:xfrm>
          <a:prstGeom prst="rect">
            <a:avLst/>
          </a:prstGeom>
          <a:noFill/>
        </p:spPr>
        <p:txBody>
          <a:bodyPr wrap="square" rtlCol="0">
            <a:spAutoFit/>
          </a:bodyPr>
          <a:lstStyle/>
          <a:p>
            <a:r>
              <a:rPr lang="tr-TR" dirty="0"/>
              <a:t>KARIŞIK AMBALAJ ATIĞI</a:t>
            </a:r>
          </a:p>
        </p:txBody>
      </p:sp>
      <p:graphicFrame>
        <p:nvGraphicFramePr>
          <p:cNvPr id="6" name="Grafik 5"/>
          <p:cNvGraphicFramePr>
            <a:graphicFrameLocks/>
          </p:cNvGraphicFramePr>
          <p:nvPr>
            <p:extLst>
              <p:ext uri="{D42A27DB-BD31-4B8C-83A1-F6EECF244321}">
                <p14:modId xmlns:p14="http://schemas.microsoft.com/office/powerpoint/2010/main" val="1924537394"/>
              </p:ext>
            </p:extLst>
          </p:nvPr>
        </p:nvGraphicFramePr>
        <p:xfrm>
          <a:off x="929960" y="2351248"/>
          <a:ext cx="4908865" cy="3344702"/>
        </p:xfrm>
        <a:graphic>
          <a:graphicData uri="http://schemas.openxmlformats.org/drawingml/2006/chart">
            <c:chart xmlns:c="http://schemas.openxmlformats.org/drawingml/2006/chart" xmlns:r="http://schemas.openxmlformats.org/officeDocument/2006/relationships" r:id="rId3"/>
          </a:graphicData>
        </a:graphic>
      </p:graphicFrame>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3465930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365838" y="1235965"/>
            <a:ext cx="7033181" cy="400110"/>
          </a:xfrm>
          <a:prstGeom prst="rect">
            <a:avLst/>
          </a:prstGeom>
        </p:spPr>
        <p:txBody>
          <a:bodyPr wrap="square">
            <a:spAutoFit/>
          </a:bodyPr>
          <a:lstStyle/>
          <a:p>
            <a:pPr lvl="0"/>
            <a:r>
              <a:rPr lang="tr-TR" sz="2000" b="1" dirty="0">
                <a:solidFill>
                  <a:schemeClr val="bg2">
                    <a:lumMod val="25000"/>
                  </a:schemeClr>
                </a:solidFill>
              </a:rPr>
              <a:t>SÜRDÜRÜLEBİLİRLİK RAPORU : VERİ VE GRAFİKLER</a:t>
            </a:r>
            <a:endParaRPr lang="tr-TR" sz="2000" dirty="0">
              <a:solidFill>
                <a:schemeClr val="bg2">
                  <a:lumMod val="25000"/>
                </a:schemeClr>
              </a:solidFill>
            </a:endParaRPr>
          </a:p>
        </p:txBody>
      </p:sp>
      <p:sp>
        <p:nvSpPr>
          <p:cNvPr id="4" name="İçerik Yer Tutucusu 2"/>
          <p:cNvSpPr txBox="1">
            <a:spLocks/>
          </p:cNvSpPr>
          <p:nvPr/>
        </p:nvSpPr>
        <p:spPr>
          <a:xfrm>
            <a:off x="6605497" y="2912622"/>
            <a:ext cx="4858327" cy="68349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tr-TR" sz="1800" dirty="0"/>
              <a:t>2023-2024 yılları kişi başı cam ambalaj atığı miktarımız;</a:t>
            </a:r>
          </a:p>
        </p:txBody>
      </p:sp>
      <p:sp>
        <p:nvSpPr>
          <p:cNvPr id="5" name="Metin kutusu 4"/>
          <p:cNvSpPr txBox="1"/>
          <p:nvPr/>
        </p:nvSpPr>
        <p:spPr>
          <a:xfrm>
            <a:off x="804080" y="1697112"/>
            <a:ext cx="3238421" cy="369332"/>
          </a:xfrm>
          <a:prstGeom prst="rect">
            <a:avLst/>
          </a:prstGeom>
          <a:noFill/>
        </p:spPr>
        <p:txBody>
          <a:bodyPr wrap="square" rtlCol="0">
            <a:spAutoFit/>
          </a:bodyPr>
          <a:lstStyle/>
          <a:p>
            <a:r>
              <a:rPr lang="tr-TR" dirty="0"/>
              <a:t>CAM AMBALAJ ATIĞI</a:t>
            </a:r>
          </a:p>
        </p:txBody>
      </p:sp>
      <p:graphicFrame>
        <p:nvGraphicFramePr>
          <p:cNvPr id="6" name="Grafik 5"/>
          <p:cNvGraphicFramePr>
            <a:graphicFrameLocks/>
          </p:cNvGraphicFramePr>
          <p:nvPr>
            <p:extLst>
              <p:ext uri="{D42A27DB-BD31-4B8C-83A1-F6EECF244321}">
                <p14:modId xmlns:p14="http://schemas.microsoft.com/office/powerpoint/2010/main" val="2565838541"/>
              </p:ext>
            </p:extLst>
          </p:nvPr>
        </p:nvGraphicFramePr>
        <p:xfrm>
          <a:off x="1070780" y="2160840"/>
          <a:ext cx="5110945" cy="3349039"/>
        </p:xfrm>
        <a:graphic>
          <a:graphicData uri="http://schemas.openxmlformats.org/drawingml/2006/chart">
            <c:chart xmlns:c="http://schemas.openxmlformats.org/drawingml/2006/chart" xmlns:r="http://schemas.openxmlformats.org/officeDocument/2006/relationships" r:id="rId3"/>
          </a:graphicData>
        </a:graphic>
      </p:graphicFrame>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2796783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365838" y="1235965"/>
            <a:ext cx="7033181" cy="400110"/>
          </a:xfrm>
          <a:prstGeom prst="rect">
            <a:avLst/>
          </a:prstGeom>
        </p:spPr>
        <p:txBody>
          <a:bodyPr wrap="square">
            <a:spAutoFit/>
          </a:bodyPr>
          <a:lstStyle/>
          <a:p>
            <a:pPr lvl="0"/>
            <a:r>
              <a:rPr lang="tr-TR" sz="2000" b="1" dirty="0">
                <a:solidFill>
                  <a:schemeClr val="bg2">
                    <a:lumMod val="25000"/>
                  </a:schemeClr>
                </a:solidFill>
              </a:rPr>
              <a:t>SÜRDÜRÜLEBİLİRLİK RAPORU : VERİ VE GRAFİKLER</a:t>
            </a:r>
            <a:endParaRPr lang="tr-TR" sz="2000" dirty="0">
              <a:solidFill>
                <a:schemeClr val="bg2">
                  <a:lumMod val="25000"/>
                </a:schemeClr>
              </a:solidFill>
            </a:endParaRPr>
          </a:p>
        </p:txBody>
      </p:sp>
      <p:sp>
        <p:nvSpPr>
          <p:cNvPr id="4" name="İçerik Yer Tutucusu 2"/>
          <p:cNvSpPr txBox="1">
            <a:spLocks/>
          </p:cNvSpPr>
          <p:nvPr/>
        </p:nvSpPr>
        <p:spPr>
          <a:xfrm>
            <a:off x="6605497" y="2912622"/>
            <a:ext cx="4858327" cy="68349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tr-TR" sz="1800" dirty="0"/>
              <a:t>2023-2024 yılları kişi başı bitkisel yağ miktarımız;</a:t>
            </a:r>
          </a:p>
        </p:txBody>
      </p:sp>
      <p:sp>
        <p:nvSpPr>
          <p:cNvPr id="5" name="Metin kutusu 4"/>
          <p:cNvSpPr txBox="1"/>
          <p:nvPr/>
        </p:nvSpPr>
        <p:spPr>
          <a:xfrm>
            <a:off x="804080" y="1697112"/>
            <a:ext cx="3238421" cy="369332"/>
          </a:xfrm>
          <a:prstGeom prst="rect">
            <a:avLst/>
          </a:prstGeom>
          <a:noFill/>
        </p:spPr>
        <p:txBody>
          <a:bodyPr wrap="square" rtlCol="0">
            <a:spAutoFit/>
          </a:bodyPr>
          <a:lstStyle/>
          <a:p>
            <a:r>
              <a:rPr lang="tr-TR" dirty="0"/>
              <a:t>BİTKİSEL YAĞ</a:t>
            </a:r>
          </a:p>
        </p:txBody>
      </p:sp>
      <p:graphicFrame>
        <p:nvGraphicFramePr>
          <p:cNvPr id="6" name="Grafik 5"/>
          <p:cNvGraphicFramePr>
            <a:graphicFrameLocks/>
          </p:cNvGraphicFramePr>
          <p:nvPr>
            <p:extLst>
              <p:ext uri="{D42A27DB-BD31-4B8C-83A1-F6EECF244321}">
                <p14:modId xmlns:p14="http://schemas.microsoft.com/office/powerpoint/2010/main" val="2746410850"/>
              </p:ext>
            </p:extLst>
          </p:nvPr>
        </p:nvGraphicFramePr>
        <p:xfrm>
          <a:off x="987110" y="2160840"/>
          <a:ext cx="5080315" cy="3672889"/>
        </p:xfrm>
        <a:graphic>
          <a:graphicData uri="http://schemas.openxmlformats.org/drawingml/2006/chart">
            <c:chart xmlns:c="http://schemas.openxmlformats.org/drawingml/2006/chart" xmlns:r="http://schemas.openxmlformats.org/officeDocument/2006/relationships" r:id="rId3"/>
          </a:graphicData>
        </a:graphic>
      </p:graphicFrame>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153805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365838" y="1235965"/>
            <a:ext cx="7033181" cy="400110"/>
          </a:xfrm>
          <a:prstGeom prst="rect">
            <a:avLst/>
          </a:prstGeom>
        </p:spPr>
        <p:txBody>
          <a:bodyPr wrap="square">
            <a:spAutoFit/>
          </a:bodyPr>
          <a:lstStyle/>
          <a:p>
            <a:pPr lvl="0"/>
            <a:r>
              <a:rPr lang="tr-TR" sz="2000" b="1" dirty="0">
                <a:solidFill>
                  <a:schemeClr val="bg2">
                    <a:lumMod val="25000"/>
                  </a:schemeClr>
                </a:solidFill>
              </a:rPr>
              <a:t>SÜRDÜRÜLEBİLİRLİK RAPORU : VERİ VE GRAFİKLER</a:t>
            </a:r>
            <a:endParaRPr lang="tr-TR" sz="2000" dirty="0">
              <a:solidFill>
                <a:schemeClr val="bg2">
                  <a:lumMod val="25000"/>
                </a:schemeClr>
              </a:solidFill>
            </a:endParaRPr>
          </a:p>
        </p:txBody>
      </p:sp>
      <p:sp>
        <p:nvSpPr>
          <p:cNvPr id="4" name="İçerik Yer Tutucusu 2"/>
          <p:cNvSpPr txBox="1">
            <a:spLocks/>
          </p:cNvSpPr>
          <p:nvPr/>
        </p:nvSpPr>
        <p:spPr>
          <a:xfrm>
            <a:off x="6605497" y="2912622"/>
            <a:ext cx="4858327" cy="68349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tr-TR" sz="1800" dirty="0"/>
              <a:t>2023-2024 yılları kişi başı katı atık miktarımız;</a:t>
            </a:r>
          </a:p>
        </p:txBody>
      </p:sp>
      <p:sp>
        <p:nvSpPr>
          <p:cNvPr id="5" name="Metin kutusu 4"/>
          <p:cNvSpPr txBox="1"/>
          <p:nvPr/>
        </p:nvSpPr>
        <p:spPr>
          <a:xfrm>
            <a:off x="804080" y="1697112"/>
            <a:ext cx="3238421" cy="369332"/>
          </a:xfrm>
          <a:prstGeom prst="rect">
            <a:avLst/>
          </a:prstGeom>
          <a:noFill/>
        </p:spPr>
        <p:txBody>
          <a:bodyPr wrap="square" rtlCol="0">
            <a:spAutoFit/>
          </a:bodyPr>
          <a:lstStyle/>
          <a:p>
            <a:r>
              <a:rPr lang="tr-TR" dirty="0"/>
              <a:t>KATI ATIK</a:t>
            </a:r>
          </a:p>
        </p:txBody>
      </p:sp>
      <p:graphicFrame>
        <p:nvGraphicFramePr>
          <p:cNvPr id="6" name="Grafik 5"/>
          <p:cNvGraphicFramePr>
            <a:graphicFrameLocks/>
          </p:cNvGraphicFramePr>
          <p:nvPr>
            <p:extLst>
              <p:ext uri="{D42A27DB-BD31-4B8C-83A1-F6EECF244321}">
                <p14:modId xmlns:p14="http://schemas.microsoft.com/office/powerpoint/2010/main" val="2644228445"/>
              </p:ext>
            </p:extLst>
          </p:nvPr>
        </p:nvGraphicFramePr>
        <p:xfrm>
          <a:off x="1004105" y="2066444"/>
          <a:ext cx="5482420" cy="3710989"/>
        </p:xfrm>
        <a:graphic>
          <a:graphicData uri="http://schemas.openxmlformats.org/drawingml/2006/chart">
            <c:chart xmlns:c="http://schemas.openxmlformats.org/drawingml/2006/chart" xmlns:r="http://schemas.openxmlformats.org/officeDocument/2006/relationships" r:id="rId3"/>
          </a:graphicData>
        </a:graphic>
      </p:graphicFrame>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1099681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088043" y="1269036"/>
            <a:ext cx="4518428" cy="400110"/>
          </a:xfrm>
          <a:prstGeom prst="rect">
            <a:avLst/>
          </a:prstGeom>
        </p:spPr>
        <p:txBody>
          <a:bodyPr wrap="square">
            <a:spAutoFit/>
          </a:bodyPr>
          <a:lstStyle/>
          <a:p>
            <a:pPr lvl="0"/>
            <a:r>
              <a:rPr lang="tr-TR" sz="2000" b="1" dirty="0">
                <a:solidFill>
                  <a:schemeClr val="tx1">
                    <a:lumMod val="65000"/>
                    <a:lumOff val="35000"/>
                  </a:schemeClr>
                </a:solidFill>
              </a:rPr>
              <a:t>Atık Yönetimi</a:t>
            </a:r>
            <a:endParaRPr lang="tr-TR" sz="2000" dirty="0">
              <a:solidFill>
                <a:schemeClr val="tx1">
                  <a:lumMod val="65000"/>
                  <a:lumOff val="35000"/>
                </a:schemeClr>
              </a:solidFill>
            </a:endParaRPr>
          </a:p>
        </p:txBody>
      </p:sp>
      <p:sp>
        <p:nvSpPr>
          <p:cNvPr id="11" name="İçerik Yer Tutucusu 2"/>
          <p:cNvSpPr txBox="1">
            <a:spLocks/>
          </p:cNvSpPr>
          <p:nvPr/>
        </p:nvSpPr>
        <p:spPr>
          <a:xfrm>
            <a:off x="1072340" y="2067407"/>
            <a:ext cx="10242205" cy="36683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tr-TR" sz="1800" dirty="0"/>
              <a:t>Atık ayrışımını yerinde yaparak geri dönüşümü desteklemeyiz ve bu kapsamda lisanslı atık firmaları ile çalışmaktayız. </a:t>
            </a:r>
          </a:p>
          <a:p>
            <a:pPr>
              <a:buFont typeface="Arial" panose="020B0604020202020204" pitchFamily="34" charset="0"/>
              <a:buChar char="•"/>
            </a:pPr>
            <a:r>
              <a:rPr lang="tr-TR" sz="1800" dirty="0"/>
              <a:t>Türüne göre ayrıştırılan atıklarımızı, uygun depolama alanlarında topladıktan sonra çalıştığımız Lisanslı firmalara/belediyeye teslim etmekteyiz.</a:t>
            </a:r>
          </a:p>
          <a:p>
            <a:pPr marL="0" indent="0">
              <a:buNone/>
            </a:pPr>
            <a:br>
              <a:rPr lang="tr-TR" sz="1800" dirty="0"/>
            </a:br>
            <a:endParaRPr lang="tr-TR" sz="1800"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1433914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088043" y="1269036"/>
            <a:ext cx="4518428" cy="400110"/>
          </a:xfrm>
          <a:prstGeom prst="rect">
            <a:avLst/>
          </a:prstGeom>
        </p:spPr>
        <p:txBody>
          <a:bodyPr wrap="square">
            <a:spAutoFit/>
          </a:bodyPr>
          <a:lstStyle/>
          <a:p>
            <a:pPr lvl="0"/>
            <a:r>
              <a:rPr lang="tr-TR" sz="2000" b="1" dirty="0">
                <a:solidFill>
                  <a:schemeClr val="tx1">
                    <a:lumMod val="65000"/>
                    <a:lumOff val="35000"/>
                  </a:schemeClr>
                </a:solidFill>
              </a:rPr>
              <a:t>Misafir Memnuniyeti</a:t>
            </a:r>
            <a:endParaRPr lang="tr-TR" sz="2000" dirty="0">
              <a:solidFill>
                <a:schemeClr val="tx1">
                  <a:lumMod val="65000"/>
                  <a:lumOff val="35000"/>
                </a:schemeClr>
              </a:solidFill>
            </a:endParaRPr>
          </a:p>
        </p:txBody>
      </p:sp>
      <p:sp>
        <p:nvSpPr>
          <p:cNvPr id="8" name="İçerik Yer Tutucusu 2"/>
          <p:cNvSpPr txBox="1">
            <a:spLocks/>
          </p:cNvSpPr>
          <p:nvPr/>
        </p:nvSpPr>
        <p:spPr>
          <a:xfrm>
            <a:off x="1088043" y="1919624"/>
            <a:ext cx="10457412" cy="342823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br>
              <a:rPr lang="tr-TR" sz="1800" dirty="0"/>
            </a:br>
            <a:endParaRPr lang="tr-TR" sz="1800" dirty="0"/>
          </a:p>
        </p:txBody>
      </p:sp>
      <p:sp>
        <p:nvSpPr>
          <p:cNvPr id="9" name="İçerik Yer Tutucusu 2"/>
          <p:cNvSpPr txBox="1">
            <a:spLocks/>
          </p:cNvSpPr>
          <p:nvPr/>
        </p:nvSpPr>
        <p:spPr>
          <a:xfrm>
            <a:off x="6783204" y="3001575"/>
            <a:ext cx="4001194" cy="83945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tr-TR" sz="1800" dirty="0"/>
              <a:t>2023 yılında misafirlerimizden sürdürülebilirliğe katkı beklemekteyiz.</a:t>
            </a:r>
          </a:p>
          <a:p>
            <a:pPr>
              <a:buFont typeface="Arial" panose="020B0604020202020204" pitchFamily="34" charset="0"/>
              <a:buChar char="•"/>
            </a:pPr>
            <a:endParaRPr lang="tr-TR" sz="1800" dirty="0"/>
          </a:p>
        </p:txBody>
      </p:sp>
      <p:graphicFrame>
        <p:nvGraphicFramePr>
          <p:cNvPr id="10" name="Grafik 9"/>
          <p:cNvGraphicFramePr>
            <a:graphicFrameLocks/>
          </p:cNvGraphicFramePr>
          <p:nvPr>
            <p:extLst>
              <p:ext uri="{D42A27DB-BD31-4B8C-83A1-F6EECF244321}">
                <p14:modId xmlns:p14="http://schemas.microsoft.com/office/powerpoint/2010/main" val="4049795383"/>
              </p:ext>
            </p:extLst>
          </p:nvPr>
        </p:nvGraphicFramePr>
        <p:xfrm>
          <a:off x="1427542" y="2029224"/>
          <a:ext cx="4868483" cy="3569109"/>
        </p:xfrm>
        <a:graphic>
          <a:graphicData uri="http://schemas.openxmlformats.org/drawingml/2006/chart">
            <c:chart xmlns:c="http://schemas.openxmlformats.org/drawingml/2006/chart" xmlns:r="http://schemas.openxmlformats.org/officeDocument/2006/relationships" r:id="rId3"/>
          </a:graphicData>
        </a:graphic>
      </p:graphicFrame>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2403422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088042" y="1269036"/>
            <a:ext cx="7157599" cy="400110"/>
          </a:xfrm>
          <a:prstGeom prst="rect">
            <a:avLst/>
          </a:prstGeom>
        </p:spPr>
        <p:txBody>
          <a:bodyPr wrap="square">
            <a:spAutoFit/>
          </a:bodyPr>
          <a:lstStyle/>
          <a:p>
            <a:pPr lvl="0"/>
            <a:r>
              <a:rPr lang="tr-TR" sz="2000" b="1" dirty="0">
                <a:solidFill>
                  <a:schemeClr val="tx1">
                    <a:lumMod val="65000"/>
                    <a:lumOff val="35000"/>
                  </a:schemeClr>
                </a:solidFill>
              </a:rPr>
              <a:t>İstihdam Verilerimiz</a:t>
            </a:r>
            <a:endParaRPr lang="tr-TR" sz="2000" dirty="0">
              <a:solidFill>
                <a:schemeClr val="tx1">
                  <a:lumMod val="65000"/>
                  <a:lumOff val="35000"/>
                </a:schemeClr>
              </a:solidFill>
            </a:endParaRPr>
          </a:p>
        </p:txBody>
      </p:sp>
      <p:sp>
        <p:nvSpPr>
          <p:cNvPr id="8" name="İçerik Yer Tutucusu 2"/>
          <p:cNvSpPr txBox="1">
            <a:spLocks/>
          </p:cNvSpPr>
          <p:nvPr/>
        </p:nvSpPr>
        <p:spPr>
          <a:xfrm>
            <a:off x="1088043" y="1919624"/>
            <a:ext cx="10457412" cy="342823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br>
              <a:rPr lang="tr-TR" sz="1800" dirty="0"/>
            </a:br>
            <a:endParaRPr lang="tr-TR" sz="1800" dirty="0"/>
          </a:p>
        </p:txBody>
      </p:sp>
      <p:sp>
        <p:nvSpPr>
          <p:cNvPr id="9" name="İçerik Yer Tutucusu 2"/>
          <p:cNvSpPr txBox="1">
            <a:spLocks/>
          </p:cNvSpPr>
          <p:nvPr/>
        </p:nvSpPr>
        <p:spPr>
          <a:xfrm>
            <a:off x="1088042" y="2046055"/>
            <a:ext cx="9865708" cy="83945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tr-TR" sz="1800" dirty="0"/>
              <a:t>2024 yılında personelimizin % 31’i kadınlardan oluşmaktadır, çalışma hayatında fırsat eşitliğine önem verir bu oranı arttırmak için istihdam hedeflerimizi takip etmekteyiz ve iyileştirmeler için faaliyetler yürütmekteyiz.</a:t>
            </a:r>
          </a:p>
          <a:p>
            <a:pPr>
              <a:buFont typeface="Arial" panose="020B0604020202020204" pitchFamily="34" charset="0"/>
              <a:buChar char="•"/>
            </a:pPr>
            <a:endParaRPr lang="tr-TR" sz="1800" dirty="0"/>
          </a:p>
          <a:p>
            <a:pPr marL="0" indent="0">
              <a:buNone/>
            </a:pPr>
            <a:endParaRPr lang="tr-TR" sz="1800" dirty="0"/>
          </a:p>
          <a:p>
            <a:pPr>
              <a:buFont typeface="Arial" panose="020B0604020202020204" pitchFamily="34" charset="0"/>
              <a:buChar char="•"/>
            </a:pPr>
            <a:endParaRPr lang="tr-TR" sz="1800"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graphicFrame>
        <p:nvGraphicFramePr>
          <p:cNvPr id="2" name="Tablo 1"/>
          <p:cNvGraphicFramePr>
            <a:graphicFrameLocks noGrp="1"/>
          </p:cNvGraphicFramePr>
          <p:nvPr>
            <p:extLst>
              <p:ext uri="{D42A27DB-BD31-4B8C-83A1-F6EECF244321}">
                <p14:modId xmlns:p14="http://schemas.microsoft.com/office/powerpoint/2010/main" val="212409959"/>
              </p:ext>
            </p:extLst>
          </p:nvPr>
        </p:nvGraphicFramePr>
        <p:xfrm>
          <a:off x="1072741" y="3135986"/>
          <a:ext cx="4205112" cy="2029570"/>
        </p:xfrm>
        <a:graphic>
          <a:graphicData uri="http://schemas.openxmlformats.org/drawingml/2006/table">
            <a:tbl>
              <a:tblPr>
                <a:tableStyleId>{5C22544A-7EE6-4342-B048-85BDC9FD1C3A}</a:tableStyleId>
              </a:tblPr>
              <a:tblGrid>
                <a:gridCol w="2342371">
                  <a:extLst>
                    <a:ext uri="{9D8B030D-6E8A-4147-A177-3AD203B41FA5}">
                      <a16:colId xmlns:a16="http://schemas.microsoft.com/office/drawing/2014/main" val="20000"/>
                    </a:ext>
                  </a:extLst>
                </a:gridCol>
                <a:gridCol w="1862741">
                  <a:extLst>
                    <a:ext uri="{9D8B030D-6E8A-4147-A177-3AD203B41FA5}">
                      <a16:colId xmlns:a16="http://schemas.microsoft.com/office/drawing/2014/main" val="20001"/>
                    </a:ext>
                  </a:extLst>
                </a:gridCol>
              </a:tblGrid>
              <a:tr h="421990">
                <a:tc gridSpan="2">
                  <a:txBody>
                    <a:bodyPr/>
                    <a:lstStyle/>
                    <a:p>
                      <a:pPr algn="ctr" fontAlgn="b"/>
                      <a:r>
                        <a:rPr lang="tr-TR" sz="1400" u="none" strike="noStrike">
                          <a:effectLst/>
                        </a:rPr>
                        <a:t>PERSONEL KADIN-ERKEK DAĞILIMI TABLOSU</a:t>
                      </a:r>
                      <a:endParaRPr lang="tr-TR"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extLst>
                  <a:ext uri="{0D108BD9-81ED-4DB2-BD59-A6C34878D82A}">
                    <a16:rowId xmlns:a16="http://schemas.microsoft.com/office/drawing/2014/main" val="10000"/>
                  </a:ext>
                </a:extLst>
              </a:tr>
              <a:tr h="401895">
                <a:tc>
                  <a:txBody>
                    <a:bodyPr/>
                    <a:lstStyle/>
                    <a:p>
                      <a:pPr algn="ctr" fontAlgn="b"/>
                      <a:r>
                        <a:rPr lang="tr-TR" sz="1400" u="none" strike="noStrike">
                          <a:effectLst/>
                        </a:rPr>
                        <a:t>PERSONEL TABLOSU</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400" u="none" strike="noStrike">
                          <a:effectLst/>
                        </a:rPr>
                        <a:t>% ORANI</a:t>
                      </a:r>
                      <a:endParaRPr lang="tr-TR"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401895">
                <a:tc>
                  <a:txBody>
                    <a:bodyPr/>
                    <a:lstStyle/>
                    <a:p>
                      <a:pPr algn="ctr" fontAlgn="b"/>
                      <a:r>
                        <a:rPr lang="tr-TR" sz="1400" u="none" strike="noStrike">
                          <a:effectLst/>
                        </a:rPr>
                        <a:t>ERKEK PERSONEL</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400" u="none" strike="noStrike">
                          <a:effectLst/>
                        </a:rPr>
                        <a:t>69%</a:t>
                      </a:r>
                      <a:endParaRPr lang="tr-T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401895">
                <a:tc>
                  <a:txBody>
                    <a:bodyPr/>
                    <a:lstStyle/>
                    <a:p>
                      <a:pPr algn="ctr" fontAlgn="b"/>
                      <a:r>
                        <a:rPr lang="tr-TR" sz="1400" u="none" strike="noStrike" dirty="0">
                          <a:effectLst/>
                        </a:rPr>
                        <a:t>KADIN PERSONEL</a:t>
                      </a:r>
                      <a:endParaRPr lang="tr-T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tr-TR" sz="1400" u="none" strike="noStrike">
                          <a:effectLst/>
                        </a:rPr>
                        <a:t>31%</a:t>
                      </a:r>
                      <a:endParaRPr lang="tr-TR" sz="1400" b="1" i="0" u="none" strike="noStrike">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401895">
                <a:tc>
                  <a:txBody>
                    <a:bodyPr/>
                    <a:lstStyle/>
                    <a:p>
                      <a:pPr algn="ctr" fontAlgn="b"/>
                      <a:r>
                        <a:rPr lang="tr-TR" sz="1400" u="none" strike="noStrike">
                          <a:effectLst/>
                        </a:rPr>
                        <a:t>TOPLAM PERSONEL</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400" u="none" strike="noStrike" dirty="0">
                          <a:effectLst/>
                        </a:rPr>
                        <a:t>-</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3186177621"/>
              </p:ext>
            </p:extLst>
          </p:nvPr>
        </p:nvGraphicFramePr>
        <p:xfrm>
          <a:off x="5502108" y="3135986"/>
          <a:ext cx="5149850" cy="2769581"/>
        </p:xfrm>
        <a:graphic>
          <a:graphicData uri="http://schemas.openxmlformats.org/drawingml/2006/table">
            <a:tbl>
              <a:tblPr>
                <a:tableStyleId>{5C22544A-7EE6-4342-B048-85BDC9FD1C3A}</a:tableStyleId>
              </a:tblPr>
              <a:tblGrid>
                <a:gridCol w="2868617">
                  <a:extLst>
                    <a:ext uri="{9D8B030D-6E8A-4147-A177-3AD203B41FA5}">
                      <a16:colId xmlns:a16="http://schemas.microsoft.com/office/drawing/2014/main" val="20000"/>
                    </a:ext>
                  </a:extLst>
                </a:gridCol>
                <a:gridCol w="2281233">
                  <a:extLst>
                    <a:ext uri="{9D8B030D-6E8A-4147-A177-3AD203B41FA5}">
                      <a16:colId xmlns:a16="http://schemas.microsoft.com/office/drawing/2014/main" val="20001"/>
                    </a:ext>
                  </a:extLst>
                </a:gridCol>
              </a:tblGrid>
              <a:tr h="480671">
                <a:tc gridSpan="2">
                  <a:txBody>
                    <a:bodyPr/>
                    <a:lstStyle/>
                    <a:p>
                      <a:pPr algn="ctr" fontAlgn="b"/>
                      <a:r>
                        <a:rPr lang="tr-TR" sz="2000" u="none" strike="noStrike">
                          <a:effectLst/>
                        </a:rPr>
                        <a:t>PERSONEL YAŞ DAĞILIMI TABLOSU</a:t>
                      </a:r>
                      <a:endParaRPr lang="tr-TR" sz="20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extLst>
                  <a:ext uri="{0D108BD9-81ED-4DB2-BD59-A6C34878D82A}">
                    <a16:rowId xmlns:a16="http://schemas.microsoft.com/office/drawing/2014/main" val="10000"/>
                  </a:ext>
                </a:extLst>
              </a:tr>
              <a:tr h="457782">
                <a:tc>
                  <a:txBody>
                    <a:bodyPr/>
                    <a:lstStyle/>
                    <a:p>
                      <a:pPr algn="ctr" fontAlgn="b"/>
                      <a:r>
                        <a:rPr lang="tr-TR" sz="2000" u="none" strike="noStrike">
                          <a:effectLst/>
                        </a:rPr>
                        <a:t>YAŞ ARALIKLARI</a:t>
                      </a:r>
                      <a:endParaRPr lang="tr-TR"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2000" u="none" strike="noStrike" dirty="0">
                          <a:effectLst/>
                        </a:rPr>
                        <a:t>% ORANI</a:t>
                      </a:r>
                      <a:endParaRPr lang="tr-T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457782">
                <a:tc>
                  <a:txBody>
                    <a:bodyPr/>
                    <a:lstStyle/>
                    <a:p>
                      <a:pPr algn="ctr" fontAlgn="b"/>
                      <a:r>
                        <a:rPr lang="tr-TR" sz="2000" u="none" strike="noStrike">
                          <a:effectLst/>
                        </a:rPr>
                        <a:t>….-17</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tr-TR" sz="2000" u="none" strike="noStrike" dirty="0">
                          <a:effectLst/>
                        </a:rPr>
                        <a:t>2%</a:t>
                      </a:r>
                      <a:endParaRPr lang="tr-TR" sz="2000" b="0" i="0" u="none" strike="noStrike" dirty="0">
                        <a:solidFill>
                          <a:srgbClr val="00000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2"/>
                  </a:ext>
                </a:extLst>
              </a:tr>
              <a:tr h="457782">
                <a:tc>
                  <a:txBody>
                    <a:bodyPr/>
                    <a:lstStyle/>
                    <a:p>
                      <a:pPr algn="ctr" fontAlgn="b"/>
                      <a:r>
                        <a:rPr lang="tr-TR" sz="2000" u="none" strike="noStrike">
                          <a:effectLst/>
                        </a:rPr>
                        <a:t>18-30</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tr-TR" sz="2000" u="none" strike="noStrike" dirty="0">
                          <a:effectLst/>
                        </a:rPr>
                        <a:t>44%</a:t>
                      </a:r>
                      <a:endParaRPr lang="tr-TR" sz="2000" b="0" i="0" u="none" strike="noStrike" dirty="0">
                        <a:solidFill>
                          <a:srgbClr val="00000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3"/>
                  </a:ext>
                </a:extLst>
              </a:tr>
              <a:tr h="457782">
                <a:tc>
                  <a:txBody>
                    <a:bodyPr/>
                    <a:lstStyle/>
                    <a:p>
                      <a:pPr algn="ctr" fontAlgn="b"/>
                      <a:r>
                        <a:rPr lang="tr-TR" sz="2000" u="none" strike="noStrike">
                          <a:effectLst/>
                        </a:rPr>
                        <a:t>31-50</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tr-TR" sz="2000" u="none" strike="noStrike" dirty="0">
                          <a:effectLst/>
                        </a:rPr>
                        <a:t>48%</a:t>
                      </a:r>
                      <a:endParaRPr lang="tr-TR" sz="2000" b="0" i="0" u="none" strike="noStrike" dirty="0">
                        <a:solidFill>
                          <a:srgbClr val="00000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4"/>
                  </a:ext>
                </a:extLst>
              </a:tr>
              <a:tr h="457782">
                <a:tc>
                  <a:txBody>
                    <a:bodyPr/>
                    <a:lstStyle/>
                    <a:p>
                      <a:pPr algn="ctr" fontAlgn="b"/>
                      <a:r>
                        <a:rPr lang="tr-TR" sz="2000" u="none" strike="noStrike">
                          <a:effectLst/>
                        </a:rPr>
                        <a:t>51-…..</a:t>
                      </a:r>
                      <a:endParaRPr lang="tr-T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tr-TR" sz="2000" u="none" strike="noStrike" dirty="0">
                          <a:effectLst/>
                        </a:rPr>
                        <a:t>6%</a:t>
                      </a:r>
                      <a:endParaRPr lang="tr-TR" sz="2000" b="0" i="0" u="none" strike="noStrike" dirty="0">
                        <a:solidFill>
                          <a:srgbClr val="00000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2697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088042" y="1269036"/>
            <a:ext cx="7157599" cy="400110"/>
          </a:xfrm>
          <a:prstGeom prst="rect">
            <a:avLst/>
          </a:prstGeom>
        </p:spPr>
        <p:txBody>
          <a:bodyPr wrap="square">
            <a:spAutoFit/>
          </a:bodyPr>
          <a:lstStyle/>
          <a:p>
            <a:pPr lvl="0"/>
            <a:r>
              <a:rPr lang="tr-TR" sz="2000" b="1" dirty="0">
                <a:solidFill>
                  <a:schemeClr val="tx1">
                    <a:lumMod val="65000"/>
                    <a:lumOff val="35000"/>
                  </a:schemeClr>
                </a:solidFill>
              </a:rPr>
              <a:t>Personel Memnuniyeti / Yerel Personel İstihdamı</a:t>
            </a:r>
            <a:endParaRPr lang="tr-TR" sz="2000" dirty="0">
              <a:solidFill>
                <a:schemeClr val="tx1">
                  <a:lumMod val="65000"/>
                  <a:lumOff val="35000"/>
                </a:schemeClr>
              </a:solidFill>
            </a:endParaRPr>
          </a:p>
        </p:txBody>
      </p:sp>
      <p:sp>
        <p:nvSpPr>
          <p:cNvPr id="8" name="İçerik Yer Tutucusu 2"/>
          <p:cNvSpPr txBox="1">
            <a:spLocks/>
          </p:cNvSpPr>
          <p:nvPr/>
        </p:nvSpPr>
        <p:spPr>
          <a:xfrm>
            <a:off x="1088043" y="1919624"/>
            <a:ext cx="10457412" cy="342823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br>
              <a:rPr lang="tr-TR" sz="1800" dirty="0"/>
            </a:br>
            <a:endParaRPr lang="tr-TR" sz="1800" dirty="0"/>
          </a:p>
        </p:txBody>
      </p:sp>
      <p:sp>
        <p:nvSpPr>
          <p:cNvPr id="9" name="İçerik Yer Tutucusu 2"/>
          <p:cNvSpPr txBox="1">
            <a:spLocks/>
          </p:cNvSpPr>
          <p:nvPr/>
        </p:nvSpPr>
        <p:spPr>
          <a:xfrm>
            <a:off x="6952556" y="2046055"/>
            <a:ext cx="4001194" cy="83945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tr-TR" sz="1800" dirty="0"/>
              <a:t>Personel memnuniyetimizi yüksek tutmaya özen gösteriyoruz, düzenli anketler ile personelimizin taleplerini </a:t>
            </a:r>
            <a:r>
              <a:rPr lang="tr-TR" sz="1800" dirty="0" err="1"/>
              <a:t>değerlendiri</a:t>
            </a:r>
            <a:r>
              <a:rPr lang="tr-TR" sz="1800" dirty="0"/>
              <a:t>. Çalışma alanlarında gereken iyileştirmeleri yapmaya özen gösteririz. 2025 Yılı personel memnuniyet oranımız % 85’tir. Ayrıca personelimizden sürdürülebilirliğe katkı beklemekteyiz.</a:t>
            </a:r>
          </a:p>
          <a:p>
            <a:pPr>
              <a:buFont typeface="Arial" panose="020B0604020202020204" pitchFamily="34" charset="0"/>
              <a:buChar char="•"/>
            </a:pPr>
            <a:r>
              <a:rPr lang="tr-TR" sz="1800" dirty="0"/>
              <a:t>Yerelden istihdamı önemser ve gözetiriz. 2024 yılında %83 yerel çalışana sahibiz, yerel çalışan sayımızı artırmayı hedeflemekteyiz.</a:t>
            </a:r>
          </a:p>
          <a:p>
            <a:pPr marL="0" indent="0">
              <a:buNone/>
            </a:pPr>
            <a:endParaRPr lang="tr-TR" sz="1800" dirty="0"/>
          </a:p>
          <a:p>
            <a:pPr>
              <a:buFont typeface="Arial" panose="020B0604020202020204" pitchFamily="34" charset="0"/>
              <a:buChar char="•"/>
            </a:pPr>
            <a:endParaRPr lang="tr-TR" sz="1800"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graphicFrame>
        <p:nvGraphicFramePr>
          <p:cNvPr id="12" name="Grafik 11"/>
          <p:cNvGraphicFramePr>
            <a:graphicFrameLocks/>
          </p:cNvGraphicFramePr>
          <p:nvPr>
            <p:extLst>
              <p:ext uri="{D42A27DB-BD31-4B8C-83A1-F6EECF244321}">
                <p14:modId xmlns:p14="http://schemas.microsoft.com/office/powerpoint/2010/main" val="3031550792"/>
              </p:ext>
            </p:extLst>
          </p:nvPr>
        </p:nvGraphicFramePr>
        <p:xfrm>
          <a:off x="1088042" y="2116771"/>
          <a:ext cx="5697769" cy="34815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7705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088043" y="1269036"/>
            <a:ext cx="4518428" cy="400110"/>
          </a:xfrm>
          <a:prstGeom prst="rect">
            <a:avLst/>
          </a:prstGeom>
        </p:spPr>
        <p:txBody>
          <a:bodyPr wrap="square">
            <a:spAutoFit/>
          </a:bodyPr>
          <a:lstStyle/>
          <a:p>
            <a:pPr lvl="0"/>
            <a:r>
              <a:rPr lang="tr-TR" sz="2000" b="1" dirty="0">
                <a:solidFill>
                  <a:schemeClr val="tx1">
                    <a:lumMod val="65000"/>
                    <a:lumOff val="35000"/>
                  </a:schemeClr>
                </a:solidFill>
              </a:rPr>
              <a:t>Bölge Ekonomisine Olan Katkımız</a:t>
            </a:r>
            <a:endParaRPr lang="tr-TR" sz="2000" dirty="0">
              <a:solidFill>
                <a:schemeClr val="tx1">
                  <a:lumMod val="65000"/>
                  <a:lumOff val="35000"/>
                </a:schemeClr>
              </a:solidFill>
            </a:endParaRPr>
          </a:p>
        </p:txBody>
      </p:sp>
      <p:sp>
        <p:nvSpPr>
          <p:cNvPr id="8" name="İçerik Yer Tutucusu 2"/>
          <p:cNvSpPr txBox="1">
            <a:spLocks/>
          </p:cNvSpPr>
          <p:nvPr/>
        </p:nvSpPr>
        <p:spPr>
          <a:xfrm>
            <a:off x="1088043" y="1919624"/>
            <a:ext cx="10457412" cy="342823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br>
              <a:rPr lang="tr-TR" sz="1800" dirty="0"/>
            </a:br>
            <a:endParaRPr lang="tr-TR" sz="1800" dirty="0"/>
          </a:p>
        </p:txBody>
      </p:sp>
      <p:sp>
        <p:nvSpPr>
          <p:cNvPr id="2" name="Dikdörtgen 1"/>
          <p:cNvSpPr/>
          <p:nvPr/>
        </p:nvSpPr>
        <p:spPr>
          <a:xfrm>
            <a:off x="6742543" y="2998417"/>
            <a:ext cx="3537529" cy="1477328"/>
          </a:xfrm>
          <a:prstGeom prst="rect">
            <a:avLst/>
          </a:prstGeom>
        </p:spPr>
        <p:txBody>
          <a:bodyPr wrap="square">
            <a:spAutoFit/>
          </a:bodyPr>
          <a:lstStyle/>
          <a:p>
            <a:r>
              <a:rPr lang="tr-TR" dirty="0"/>
              <a:t>2024 yılında tedarikçilerimizin %100 yerel satıcılardan oluşmaktadır, bu oran bölge ekonomisine sağladığımız katkıyı göstermektedir</a:t>
            </a:r>
          </a:p>
        </p:txBody>
      </p:sp>
      <p:graphicFrame>
        <p:nvGraphicFramePr>
          <p:cNvPr id="9" name="Grafik 8"/>
          <p:cNvGraphicFramePr>
            <a:graphicFrameLocks/>
          </p:cNvGraphicFramePr>
          <p:nvPr>
            <p:extLst>
              <p:ext uri="{D42A27DB-BD31-4B8C-83A1-F6EECF244321}">
                <p14:modId xmlns:p14="http://schemas.microsoft.com/office/powerpoint/2010/main" val="1042359690"/>
              </p:ext>
            </p:extLst>
          </p:nvPr>
        </p:nvGraphicFramePr>
        <p:xfrm>
          <a:off x="1232592" y="1827876"/>
          <a:ext cx="5084157" cy="3489446"/>
        </p:xfrm>
        <a:graphic>
          <a:graphicData uri="http://schemas.openxmlformats.org/drawingml/2006/chart">
            <c:chart xmlns:c="http://schemas.openxmlformats.org/drawingml/2006/chart" xmlns:r="http://schemas.openxmlformats.org/officeDocument/2006/relationships" r:id="rId3"/>
          </a:graphicData>
        </a:graphic>
      </p:graphicFrame>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428029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4080" y="1550171"/>
            <a:ext cx="10383519" cy="2504592"/>
          </a:xfrm>
        </p:spPr>
        <p:txBody>
          <a:bodyPr>
            <a:noAutofit/>
          </a:bodyPr>
          <a:lstStyle/>
          <a:p>
            <a:r>
              <a:rPr lang="tr-TR" b="1" dirty="0"/>
              <a:t>ÇEVRE KORUMA VE ATIK YÖNETİMİ POLİTİKAMIZ</a:t>
            </a:r>
            <a:endParaRPr lang="tr-TR" dirty="0"/>
          </a:p>
          <a:p>
            <a:pPr lvl="0"/>
            <a:r>
              <a:rPr lang="tr-TR" dirty="0"/>
              <a:t>Yasal düzenlemeler çerçevesinde faaliyetlerimizin çevre etki ve boyutunu değerlendirir ve etkimizin en aza indirilmesi için çalışmalar yaparız.</a:t>
            </a:r>
          </a:p>
          <a:p>
            <a:pPr lvl="0"/>
            <a:r>
              <a:rPr lang="tr-TR" dirty="0"/>
              <a:t>Atıklarımızı kaynağında azaltmak için satın alma aşamasında değerlendirme yaparız.</a:t>
            </a:r>
          </a:p>
          <a:p>
            <a:pPr lvl="0"/>
            <a:r>
              <a:rPr lang="tr-TR" dirty="0"/>
              <a:t>Atıklarımızı gruplarına ve tehlike sınıflarına göre en etkin şekilde ayırırız. Atıklarımızı sınıfına uygun lisanslı firmalara teslim ederiz.</a:t>
            </a:r>
          </a:p>
          <a:p>
            <a:pPr lvl="0"/>
            <a:r>
              <a:rPr lang="tr-TR" dirty="0"/>
              <a:t>Atık miktarını azaltmayı hedefleriz.</a:t>
            </a:r>
          </a:p>
          <a:p>
            <a:pPr lvl="0"/>
            <a:r>
              <a:rPr lang="tr-TR" dirty="0"/>
              <a:t>Tehlikeli maddeler ve kimyasalları </a:t>
            </a:r>
            <a:r>
              <a:rPr lang="tr-TR" u="sng" dirty="0"/>
              <a:t>yalnızca ihtiyaç durumunda</a:t>
            </a:r>
            <a:r>
              <a:rPr lang="tr-TR" dirty="0"/>
              <a:t> ve gerektiği kadar kullanırız.</a:t>
            </a:r>
          </a:p>
          <a:p>
            <a:pPr lvl="0"/>
            <a:r>
              <a:rPr lang="tr-TR" dirty="0"/>
              <a:t>Atık ayrışımı, sıfır atık </a:t>
            </a:r>
            <a:r>
              <a:rPr lang="tr-TR" dirty="0" err="1"/>
              <a:t>vb</a:t>
            </a:r>
            <a:r>
              <a:rPr lang="tr-TR" dirty="0"/>
              <a:t> konularda personellerimize eğitimler verir, bu konularda etkinlikler düzenleyerek misafirlerimizin farkındalığını sağlarız.</a:t>
            </a:r>
          </a:p>
          <a:p>
            <a:pPr lvl="0"/>
            <a:r>
              <a:rPr lang="tr-TR" dirty="0"/>
              <a:t>Doğal kaynaklarımızın etkin kullanımı için gerekli altyapı çalışmalarını yapar ve düzenli takip ederek azaltmayı amaçlarız.</a:t>
            </a:r>
          </a:p>
          <a:p>
            <a:pPr lvl="0"/>
            <a:r>
              <a:rPr lang="tr-TR" dirty="0"/>
              <a:t>Misafirlerimizin ve çalışanlarımızın, doğal kaynaklarımızı bilinçli şekilde kullanması konusunda farkındalık yaratırız</a:t>
            </a:r>
          </a:p>
        </p:txBody>
      </p:sp>
      <p:sp>
        <p:nvSpPr>
          <p:cNvPr id="2" name="Dikdörtgen 1"/>
          <p:cNvSpPr/>
          <p:nvPr/>
        </p:nvSpPr>
        <p:spPr>
          <a:xfrm>
            <a:off x="1608160" y="733720"/>
            <a:ext cx="3465483" cy="400110"/>
          </a:xfrm>
          <a:prstGeom prst="rect">
            <a:avLst/>
          </a:prstGeom>
        </p:spPr>
        <p:txBody>
          <a:bodyPr wrap="square">
            <a:spAutoFit/>
          </a:bodyPr>
          <a:lstStyle/>
          <a:p>
            <a:pPr lvl="0"/>
            <a:r>
              <a:rPr lang="tr-TR" sz="2000" b="1" dirty="0"/>
              <a:t>Sürdürülebilirlik Politikamız</a:t>
            </a:r>
            <a:endParaRPr lang="tr-TR" sz="20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1546549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6605497" y="2912622"/>
            <a:ext cx="4858327" cy="68349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tr-TR" sz="1800" dirty="0"/>
              <a:t>2023-2024 yılları kişi başı tek kullanımlık malzeme miktarımız;</a:t>
            </a:r>
          </a:p>
        </p:txBody>
      </p:sp>
      <p:sp>
        <p:nvSpPr>
          <p:cNvPr id="10" name="Dikdörtgen 9"/>
          <p:cNvSpPr/>
          <p:nvPr/>
        </p:nvSpPr>
        <p:spPr>
          <a:xfrm>
            <a:off x="365838" y="1235965"/>
            <a:ext cx="7033181" cy="400110"/>
          </a:xfrm>
          <a:prstGeom prst="rect">
            <a:avLst/>
          </a:prstGeom>
        </p:spPr>
        <p:txBody>
          <a:bodyPr wrap="square">
            <a:spAutoFit/>
          </a:bodyPr>
          <a:lstStyle/>
          <a:p>
            <a:pPr lvl="0"/>
            <a:r>
              <a:rPr lang="tr-TR" sz="2000" b="1" dirty="0">
                <a:solidFill>
                  <a:schemeClr val="bg2">
                    <a:lumMod val="25000"/>
                  </a:schemeClr>
                </a:solidFill>
              </a:rPr>
              <a:t>SÜRDÜRÜLEBİLİRLİK RAPORU : VERİ VE GRAFİKLER</a:t>
            </a:r>
            <a:endParaRPr lang="tr-TR" sz="2000" dirty="0">
              <a:solidFill>
                <a:schemeClr val="bg2">
                  <a:lumMod val="25000"/>
                </a:schemeClr>
              </a:solidFill>
            </a:endParaRPr>
          </a:p>
        </p:txBody>
      </p:sp>
      <p:sp>
        <p:nvSpPr>
          <p:cNvPr id="11" name="Metin kutusu 10"/>
          <p:cNvSpPr txBox="1"/>
          <p:nvPr/>
        </p:nvSpPr>
        <p:spPr>
          <a:xfrm>
            <a:off x="695850" y="1636075"/>
            <a:ext cx="4500990" cy="369332"/>
          </a:xfrm>
          <a:prstGeom prst="rect">
            <a:avLst/>
          </a:prstGeom>
          <a:noFill/>
        </p:spPr>
        <p:txBody>
          <a:bodyPr wrap="square" rtlCol="0">
            <a:spAutoFit/>
          </a:bodyPr>
          <a:lstStyle/>
          <a:p>
            <a:r>
              <a:rPr lang="tr-TR" dirty="0"/>
              <a:t>SARF VE TEK KULLANIMLIK MALZEME</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graphicFrame>
        <p:nvGraphicFramePr>
          <p:cNvPr id="12" name="Grafik 11"/>
          <p:cNvGraphicFramePr>
            <a:graphicFrameLocks/>
          </p:cNvGraphicFramePr>
          <p:nvPr>
            <p:extLst>
              <p:ext uri="{D42A27DB-BD31-4B8C-83A1-F6EECF244321}">
                <p14:modId xmlns:p14="http://schemas.microsoft.com/office/powerpoint/2010/main" val="1020450055"/>
              </p:ext>
            </p:extLst>
          </p:nvPr>
        </p:nvGraphicFramePr>
        <p:xfrm>
          <a:off x="987988" y="2036185"/>
          <a:ext cx="5412811" cy="42844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6883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2"/>
          <p:cNvSpPr txBox="1">
            <a:spLocks/>
          </p:cNvSpPr>
          <p:nvPr/>
        </p:nvSpPr>
        <p:spPr>
          <a:xfrm>
            <a:off x="4940512" y="5248147"/>
            <a:ext cx="7010399" cy="87094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r">
              <a:buNone/>
            </a:pPr>
            <a:r>
              <a:rPr lang="tr-TR" sz="2400" dirty="0"/>
              <a:t>‘’Doğaya sahip çıkan geleceğine sahip çıkar.’’</a:t>
            </a:r>
            <a:br>
              <a:rPr lang="tr-TR" sz="2400" dirty="0"/>
            </a:br>
            <a:r>
              <a:rPr lang="tr-TR" sz="2400" dirty="0"/>
              <a:t>Türk Atasözü</a:t>
            </a:r>
          </a:p>
        </p:txBody>
      </p:sp>
      <p:sp>
        <p:nvSpPr>
          <p:cNvPr id="3" name="Rectangle 1"/>
          <p:cNvSpPr>
            <a:spLocks noChangeArrowheads="1"/>
          </p:cNvSpPr>
          <p:nvPr/>
        </p:nvSpPr>
        <p:spPr bwMode="auto">
          <a:xfrm>
            <a:off x="840509" y="1172447"/>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800" b="0" i="0" u="none" strike="noStrike" cap="none" normalizeH="0" baseline="0" dirty="0">
                <a:ln>
                  <a:noFill/>
                </a:ln>
                <a:solidFill>
                  <a:schemeClr val="tx1"/>
                </a:solidFill>
                <a:effectLst/>
                <a:latin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1" name="İçerik Yer Tutucusu 2"/>
          <p:cNvSpPr txBox="1">
            <a:spLocks/>
          </p:cNvSpPr>
          <p:nvPr/>
        </p:nvSpPr>
        <p:spPr>
          <a:xfrm>
            <a:off x="3394361" y="1961009"/>
            <a:ext cx="7375237" cy="72043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4800" dirty="0"/>
              <a:t>TEŞEKKÜR EDERİZ</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97027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4080" y="1550171"/>
            <a:ext cx="10383519" cy="2504592"/>
          </a:xfrm>
        </p:spPr>
        <p:txBody>
          <a:bodyPr>
            <a:noAutofit/>
          </a:bodyPr>
          <a:lstStyle/>
          <a:p>
            <a:r>
              <a:rPr lang="tr-TR" b="1" dirty="0"/>
              <a:t>SATIN ALMA POLİTİKAMIZ</a:t>
            </a:r>
            <a:endParaRPr lang="tr-TR" dirty="0"/>
          </a:p>
          <a:p>
            <a:pPr lvl="0"/>
            <a:r>
              <a:rPr lang="tr-TR" dirty="0"/>
              <a:t>Otelimize aldığımız malzemelerde “geri dönüşüm” ve “çevre dostu” etiketi olanları tercih ederek doğayı korumaya katkıda bulunuruz. </a:t>
            </a:r>
          </a:p>
          <a:p>
            <a:pPr lvl="0"/>
            <a:r>
              <a:rPr lang="tr-TR" dirty="0"/>
              <a:t>Yerel tedarikçilerden ürün/mal tedariki sağlayarak bölge ekonomisine katkıda bulunur, karbon ayak izimizi azaltmaya çalışırız. Yerel tedarikçilerimizin oranını takip ederek sürekli artırmayı hedefleriz.</a:t>
            </a:r>
          </a:p>
          <a:p>
            <a:pPr lvl="0"/>
            <a:r>
              <a:rPr lang="tr-TR" dirty="0"/>
              <a:t>Özellikle nesli tükenmekte olan türlerin satın alımı yapılmaz, sadece yasal çerçevede satın alınmasına izin verilen ürünlerin alımı yapılmaktadır (kota, avlanma mevsimine uygun torik, orkinos vb.)</a:t>
            </a:r>
          </a:p>
          <a:p>
            <a:r>
              <a:rPr lang="tr-TR" b="1" dirty="0"/>
              <a:t>İSTİHDAM POLİTİKAMIZ</a:t>
            </a:r>
            <a:endParaRPr lang="tr-TR" dirty="0"/>
          </a:p>
          <a:p>
            <a:pPr lvl="0"/>
            <a:r>
              <a:rPr lang="tr-TR" dirty="0"/>
              <a:t>Yerel halktan istihdam sağlayarak bölge kalkınmasına katkıda bulunuruz.</a:t>
            </a:r>
          </a:p>
          <a:p>
            <a:pPr lvl="0"/>
            <a:r>
              <a:rPr lang="tr-TR" dirty="0"/>
              <a:t>Personellerimize adil ve huzurlu iş ortamı, hiçbir ayrımcılığın yapılmadığı, fırsat eşitliğinin sağlandığı ortamı oluşturmak prensibimizdir.</a:t>
            </a:r>
          </a:p>
          <a:p>
            <a:r>
              <a:rPr lang="tr-TR" dirty="0"/>
              <a:t>Personellerimizi dinler, fikirlerin özgürce beyan edilebildiği, çözüme odaklanan, diyaloğun geliştirildiği bir iletişim modeli uygularız.</a:t>
            </a:r>
          </a:p>
        </p:txBody>
      </p:sp>
      <p:sp>
        <p:nvSpPr>
          <p:cNvPr id="2" name="Dikdörtgen 1"/>
          <p:cNvSpPr/>
          <p:nvPr/>
        </p:nvSpPr>
        <p:spPr>
          <a:xfrm>
            <a:off x="1608160" y="733720"/>
            <a:ext cx="3465483" cy="400110"/>
          </a:xfrm>
          <a:prstGeom prst="rect">
            <a:avLst/>
          </a:prstGeom>
        </p:spPr>
        <p:txBody>
          <a:bodyPr wrap="square">
            <a:spAutoFit/>
          </a:bodyPr>
          <a:lstStyle/>
          <a:p>
            <a:pPr lvl="0"/>
            <a:r>
              <a:rPr lang="tr-TR" sz="2000" b="1" dirty="0"/>
              <a:t>Sürdürülebilirlik Politikamız</a:t>
            </a:r>
            <a:endParaRPr lang="tr-TR" sz="20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208203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5520" y="1291091"/>
            <a:ext cx="10854520" cy="2504592"/>
          </a:xfrm>
        </p:spPr>
        <p:txBody>
          <a:bodyPr>
            <a:noAutofit/>
          </a:bodyPr>
          <a:lstStyle/>
          <a:p>
            <a:r>
              <a:rPr lang="tr-TR" b="1" dirty="0"/>
              <a:t>KÜLTÜREL FARKINDALIK POLİTİKAMIZ</a:t>
            </a:r>
            <a:endParaRPr lang="tr-TR" dirty="0"/>
          </a:p>
          <a:p>
            <a:pPr lvl="0"/>
            <a:r>
              <a:rPr lang="tr-TR" dirty="0"/>
              <a:t>Misafirlerimizin,  bölgemizde bulunan doğal ve kültürel miraslara, yöresel ürün ve hizmetlere ulaşabilmesi için tanıtım ve etkinlikler gerçekleştiririz.</a:t>
            </a:r>
          </a:p>
          <a:p>
            <a:pPr lvl="0"/>
            <a:r>
              <a:rPr lang="tr-TR" dirty="0"/>
              <a:t>Yerel kültür, gelenek ve göreneklere sahip çıkılmasını sağlar; görüş, etnik köken, inanç ve savunmasız gruplar ile ilgili ayrımcı faaliyetlere izin vermeyiz. Gerek turistik amaçlı gerekse çalışmak için gelen ziyaretçilerin, farklı kültürleri ile bölgesel gelişime katkı sunduklarını, misafirperverlik gösterilmesi gerektiğini biliriz.</a:t>
            </a:r>
          </a:p>
          <a:p>
            <a:pPr lvl="0"/>
            <a:r>
              <a:rPr lang="tr-TR" dirty="0"/>
              <a:t>Tarihi ve arkeolojik eserlerin korunmasına destek veririz.</a:t>
            </a:r>
          </a:p>
          <a:p>
            <a:pPr lvl="0"/>
            <a:r>
              <a:rPr lang="tr-TR" dirty="0"/>
              <a:t>Faaliyetlerimiz kapsamında yerel özelliklerin, hassasiyetlerin ve yöre halkının ihtiyaçlarının dikkate alınması için görüşmeler yapar, iletişim kanalını açık tutarız. </a:t>
            </a:r>
          </a:p>
          <a:p>
            <a:pPr lvl="0"/>
            <a:r>
              <a:rPr lang="tr-TR" dirty="0"/>
              <a:t>Yöre halkı ile birlikte yardımlaşma, tarihi ve kültürel varlıkları koruma adına çalışmalar yapar, doğal dokunun korunmasına destek oluruz. </a:t>
            </a:r>
          </a:p>
          <a:p>
            <a:pPr lvl="0"/>
            <a:r>
              <a:rPr lang="tr-TR" dirty="0"/>
              <a:t>Bulunduğumuz coğrafyayı ve yerel toplumu iyi tanır, tarihi değerler ve geleneklerine saygı gösterir; ekonomik, sosyal, kültürel gelişimine katkıda bulunuruz.</a:t>
            </a:r>
          </a:p>
          <a:p>
            <a:pPr lvl="0"/>
            <a:r>
              <a:rPr lang="tr-TR" dirty="0"/>
              <a:t>Toplumun ve yerel paydaşların sosyal ve ekonomik kalkınmasına, yerel istihdama katkı sağlayacak toplumsal projeleri geliştirir/katkı sağlarız.</a:t>
            </a:r>
          </a:p>
          <a:p>
            <a:pPr marL="0" lvl="0" indent="0">
              <a:buNone/>
            </a:pPr>
            <a:endParaRPr lang="tr-TR" dirty="0"/>
          </a:p>
          <a:p>
            <a:pPr marL="0" indent="0">
              <a:buNone/>
            </a:pPr>
            <a:endParaRPr lang="tr-TR" dirty="0"/>
          </a:p>
        </p:txBody>
      </p:sp>
      <p:sp>
        <p:nvSpPr>
          <p:cNvPr id="2" name="Dikdörtgen 1"/>
          <p:cNvSpPr/>
          <p:nvPr/>
        </p:nvSpPr>
        <p:spPr>
          <a:xfrm>
            <a:off x="1608160" y="733720"/>
            <a:ext cx="3465483" cy="400110"/>
          </a:xfrm>
          <a:prstGeom prst="rect">
            <a:avLst/>
          </a:prstGeom>
        </p:spPr>
        <p:txBody>
          <a:bodyPr wrap="square">
            <a:spAutoFit/>
          </a:bodyPr>
          <a:lstStyle/>
          <a:p>
            <a:pPr lvl="0"/>
            <a:r>
              <a:rPr lang="tr-TR" sz="2000" b="1" dirty="0"/>
              <a:t>Sürdürülebilirlik Politikamız</a:t>
            </a:r>
            <a:endParaRPr lang="tr-TR" sz="20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3857673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4080" y="1550171"/>
            <a:ext cx="10383519" cy="2504592"/>
          </a:xfrm>
        </p:spPr>
        <p:txBody>
          <a:bodyPr>
            <a:noAutofit/>
          </a:bodyPr>
          <a:lstStyle/>
          <a:p>
            <a:r>
              <a:rPr lang="tr-TR" b="1" dirty="0"/>
              <a:t>ERİŞİLEBİLİRLİK POLİTİKAMIZ</a:t>
            </a:r>
            <a:endParaRPr lang="tr-TR" dirty="0"/>
          </a:p>
          <a:p>
            <a:pPr lvl="0"/>
            <a:r>
              <a:rPr lang="tr-TR" dirty="0"/>
              <a:t>Özel gereksinime ihtiyaç duyan bireylerin (engelliler, çocuklar vb.) ürün ve hizmetlerimize erişimi için kolaylıklar düşünerek faaliyetlerimizi gerçekleştiririz.</a:t>
            </a:r>
          </a:p>
          <a:p>
            <a:pPr lvl="0"/>
            <a:r>
              <a:rPr lang="tr-TR" dirty="0"/>
              <a:t>Tesisimizde özel korunmaya ihtiyacı olan misafir ve çalışanlarımızın hiçbir şekilde zarar görmeyeceği, tüm sorunlarının rahatlıkla iletilebileceği ve çözülebileceği ortamı sağlarız </a:t>
            </a:r>
          </a:p>
          <a:p>
            <a:pPr lvl="0"/>
            <a:r>
              <a:rPr lang="tr-TR" dirty="0"/>
              <a:t>Özel gereksinimi, fiziksel hassasiyetleri ve zorlukları olan tüm misafirlerimiz, personel ve ziyaretçilerimiz için erişilebilirlik, sağlık ve güvenlik standartlarını önemsiyor ve tatillerini geçirdikleri veya çalıştıkları ortamları bu standartlar doğrultusunda düzenliyoruz.</a:t>
            </a:r>
          </a:p>
          <a:p>
            <a:r>
              <a:rPr lang="tr-TR" b="1" dirty="0"/>
              <a:t>İNSAN HAKLARI POLİTİKAMIZ</a:t>
            </a:r>
            <a:endParaRPr lang="tr-TR" dirty="0"/>
          </a:p>
          <a:p>
            <a:pPr lvl="0"/>
            <a:r>
              <a:rPr lang="tr-TR" dirty="0"/>
              <a:t>Birbirimizin görüşlerine saygılı davranırız.</a:t>
            </a:r>
          </a:p>
          <a:p>
            <a:pPr lvl="0"/>
            <a:r>
              <a:rPr lang="tr-TR" dirty="0"/>
              <a:t>Açık, eşit fırsatlar sunan, şeffaf, adil, çalışan katılımına açık hareket ederiz.</a:t>
            </a:r>
          </a:p>
          <a:p>
            <a:pPr lvl="0"/>
            <a:r>
              <a:rPr lang="tr-TR" dirty="0"/>
              <a:t>Cinsiyet, dil, ırk, yaş, </a:t>
            </a:r>
            <a:r>
              <a:rPr lang="tr-TR" dirty="0" err="1"/>
              <a:t>sosyo</a:t>
            </a:r>
            <a:r>
              <a:rPr lang="tr-TR" dirty="0"/>
              <a:t>-ekonomik durum, eğitim durumu, etnik köken, dini inanç vb. gibi konulardan doğan ayrımcılığa karşıyız.</a:t>
            </a:r>
          </a:p>
          <a:p>
            <a:pPr lvl="0"/>
            <a:r>
              <a:rPr lang="tr-TR" dirty="0"/>
              <a:t>Sunduğumuz sosyal haklar, yan haklar ve ödüllerden tüm çalışanlarımızın eşit şekilde yararlanmasını sağlarız.</a:t>
            </a:r>
          </a:p>
        </p:txBody>
      </p:sp>
      <p:sp>
        <p:nvSpPr>
          <p:cNvPr id="2" name="Dikdörtgen 1"/>
          <p:cNvSpPr/>
          <p:nvPr/>
        </p:nvSpPr>
        <p:spPr>
          <a:xfrm>
            <a:off x="1608160" y="733720"/>
            <a:ext cx="3465483" cy="400110"/>
          </a:xfrm>
          <a:prstGeom prst="rect">
            <a:avLst/>
          </a:prstGeom>
        </p:spPr>
        <p:txBody>
          <a:bodyPr wrap="square">
            <a:spAutoFit/>
          </a:bodyPr>
          <a:lstStyle/>
          <a:p>
            <a:pPr lvl="0"/>
            <a:r>
              <a:rPr lang="tr-TR" sz="2000" b="1" dirty="0"/>
              <a:t>Sürdürülebilirlik Politikamız</a:t>
            </a:r>
            <a:endParaRPr lang="tr-TR" sz="20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4017281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56480" y="1336811"/>
            <a:ext cx="10383519" cy="2504592"/>
          </a:xfrm>
        </p:spPr>
        <p:txBody>
          <a:bodyPr>
            <a:noAutofit/>
          </a:bodyPr>
          <a:lstStyle/>
          <a:p>
            <a:r>
              <a:rPr lang="tr-TR" b="1" dirty="0"/>
              <a:t>ÇOCUK HAKLARI POLİTİKAMIZ</a:t>
            </a:r>
            <a:endParaRPr lang="tr-TR" dirty="0"/>
          </a:p>
          <a:p>
            <a:pPr lvl="0"/>
            <a:r>
              <a:rPr lang="tr-TR" dirty="0"/>
              <a:t>Otelimizde çocuk işçi çalıştırılmaz ve tüm iş ortaklarımızdan da aynı hassasiyeti bekleriz.</a:t>
            </a:r>
          </a:p>
          <a:p>
            <a:pPr lvl="0"/>
            <a:r>
              <a:rPr lang="tr-TR" dirty="0"/>
              <a:t>Çocuk haklarının korunması konusunda ilgili projelere destek veririz.</a:t>
            </a:r>
          </a:p>
          <a:p>
            <a:pPr lvl="0"/>
            <a:r>
              <a:rPr lang="tr-TR" dirty="0"/>
              <a:t>Çocuklar ile ilgili şüpheli hareketlere şahit olduğumuzda öncelikle otel yönetimine bilgi verir, gerekli görülen durumlarda Sosyal Destek Hattı’ndan yardım isteriz.</a:t>
            </a:r>
          </a:p>
          <a:p>
            <a:r>
              <a:rPr lang="tr-TR" b="1" dirty="0"/>
              <a:t>İSTİHDAM, KADIN HAKLARI VE EŞİTLİK POLİTİKAMIZ</a:t>
            </a:r>
            <a:endParaRPr lang="tr-TR" dirty="0"/>
          </a:p>
          <a:p>
            <a:pPr lvl="0"/>
            <a:r>
              <a:rPr lang="tr-TR" dirty="0"/>
              <a:t>Cinsiyet farkı gözetmeksizin tüm çalışanlarımızın sağlık, güvenlik ve refahlarını sağlarız.</a:t>
            </a:r>
          </a:p>
          <a:p>
            <a:r>
              <a:rPr lang="tr-TR" dirty="0"/>
              <a:t>Kadınların iş gücüne katılımını tüm departmanlarımızda destekler, eşit fırsatlar sunarız. Kadınların yönetim kademelerinde olmaları için eşit fırsatlar sunarız.</a:t>
            </a:r>
          </a:p>
          <a:p>
            <a:pPr lvl="0"/>
            <a:r>
              <a:rPr lang="tr-TR" dirty="0"/>
              <a:t>Cinsiyet ayrımı yapmadan «eşit işe eşit ücret» politikası ile hareket ederiz.</a:t>
            </a:r>
          </a:p>
          <a:p>
            <a:pPr lvl="0"/>
            <a:r>
              <a:rPr lang="tr-TR" dirty="0"/>
              <a:t>Yerel halktan istihdam sağlayarak bölge kalkınmasına katkıda bulunuruz. </a:t>
            </a:r>
          </a:p>
          <a:p>
            <a:pPr lvl="0"/>
            <a:r>
              <a:rPr lang="tr-TR" dirty="0"/>
              <a:t>Kadınların hiçbir şekilde istismar, taciz, ayrımcılık, bastırılma, zorlama, iftira vb. durumlara maruz kalmasına müsaade etmeyiz.</a:t>
            </a:r>
          </a:p>
          <a:p>
            <a:pPr lvl="0"/>
            <a:r>
              <a:rPr lang="tr-TR" dirty="0"/>
              <a:t>Tüm çalışanlarımıza; özel korumalı gruplara (kadın, çocuk, engelli, stajyer, azınlıklar vb.) davranış konulu eğitimler düzenli olarak verilir </a:t>
            </a:r>
          </a:p>
          <a:p>
            <a:pPr lvl="0"/>
            <a:endParaRPr lang="tr-TR" dirty="0"/>
          </a:p>
          <a:p>
            <a:pPr lvl="0"/>
            <a:endParaRPr lang="tr-TR" dirty="0"/>
          </a:p>
        </p:txBody>
      </p:sp>
      <p:sp>
        <p:nvSpPr>
          <p:cNvPr id="2" name="Dikdörtgen 1"/>
          <p:cNvSpPr/>
          <p:nvPr/>
        </p:nvSpPr>
        <p:spPr>
          <a:xfrm>
            <a:off x="1608160" y="733720"/>
            <a:ext cx="3465483" cy="400110"/>
          </a:xfrm>
          <a:prstGeom prst="rect">
            <a:avLst/>
          </a:prstGeom>
        </p:spPr>
        <p:txBody>
          <a:bodyPr wrap="square">
            <a:spAutoFit/>
          </a:bodyPr>
          <a:lstStyle/>
          <a:p>
            <a:pPr lvl="0"/>
            <a:r>
              <a:rPr lang="tr-TR" sz="2000" b="1" dirty="0"/>
              <a:t>Sürdürülebilirlik Politikamız</a:t>
            </a:r>
            <a:endParaRPr lang="tr-TR" sz="20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325772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 y="1080654"/>
            <a:ext cx="12192000" cy="2382981"/>
          </a:xfrm>
        </p:spPr>
        <p:txBody>
          <a:bodyPr>
            <a:normAutofit/>
          </a:bodyPr>
          <a:lstStyle/>
          <a:p>
            <a:pPr algn="ctr"/>
            <a:r>
              <a:rPr lang="tr-TR" b="1" dirty="0"/>
              <a:t>Sürdürülebilirlik mesajımız;</a:t>
            </a:r>
            <a:br>
              <a:rPr lang="tr-TR" b="1" dirty="0"/>
            </a:br>
            <a:br>
              <a:rPr lang="tr-TR" dirty="0"/>
            </a:br>
            <a:r>
              <a:rPr lang="tr-TR" b="1" dirty="0"/>
              <a:t>GRAND MİR’AMOR HOTEL </a:t>
            </a:r>
            <a:r>
              <a:rPr lang="tr-TR" dirty="0"/>
              <a:t>ailesi olarak;</a:t>
            </a:r>
            <a:br>
              <a:rPr lang="tr-TR" dirty="0"/>
            </a:br>
            <a:r>
              <a:rPr lang="tr-TR" dirty="0"/>
              <a:t> kaynaklarımızı gelecek nesillere aktarabilmek ve en verimli şekilde kullanabilmek adına sizlerin desteğine ihtiyaç duyuyoruz, </a:t>
            </a:r>
            <a:br>
              <a:rPr lang="tr-TR" dirty="0"/>
            </a:br>
            <a:r>
              <a:rPr lang="tr-TR" dirty="0"/>
              <a:t>Doğaya, çevreye ve insanlığa borcumuz olduğunun farkındayız.</a:t>
            </a:r>
            <a:br>
              <a:rPr lang="tr-TR" dirty="0"/>
            </a:br>
            <a:r>
              <a:rPr lang="tr-TR" dirty="0"/>
              <a:t>Misafirlerimizi, personellerimizi, tedarikçilerimizi ve tüm paydaşlarımızı hassasiyete davet ediyoruz.</a:t>
            </a:r>
          </a:p>
          <a:p>
            <a:pPr lvl="0"/>
            <a:endParaRPr lang="tr-TR" sz="18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6785" y="3168071"/>
            <a:ext cx="2838431" cy="1890809"/>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273882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52699" y="1334249"/>
            <a:ext cx="5118792" cy="400110"/>
          </a:xfrm>
          <a:prstGeom prst="rect">
            <a:avLst/>
          </a:prstGeom>
        </p:spPr>
        <p:txBody>
          <a:bodyPr wrap="square">
            <a:spAutoFit/>
          </a:bodyPr>
          <a:lstStyle/>
          <a:p>
            <a:r>
              <a:rPr lang="tr-TR" sz="2000" b="1" dirty="0">
                <a:solidFill>
                  <a:schemeClr val="tx1">
                    <a:lumMod val="65000"/>
                    <a:lumOff val="35000"/>
                  </a:schemeClr>
                </a:solidFill>
              </a:rPr>
              <a:t>Kültür, Miras ve Değerlerimiz;</a:t>
            </a:r>
          </a:p>
        </p:txBody>
      </p:sp>
      <p:sp>
        <p:nvSpPr>
          <p:cNvPr id="6" name="İçerik Yer Tutucusu 5"/>
          <p:cNvSpPr>
            <a:spLocks noGrp="1"/>
          </p:cNvSpPr>
          <p:nvPr>
            <p:ph idx="1"/>
          </p:nvPr>
        </p:nvSpPr>
        <p:spPr>
          <a:xfrm>
            <a:off x="1152699" y="5597237"/>
            <a:ext cx="10049673" cy="628072"/>
          </a:xfrm>
        </p:spPr>
        <p:txBody>
          <a:bodyPr>
            <a:normAutofit lnSpcReduction="10000"/>
          </a:bodyPr>
          <a:lstStyle/>
          <a:p>
            <a:pPr marL="0" indent="0">
              <a:buNone/>
            </a:pPr>
            <a:r>
              <a:rPr lang="tr-TR" b="1" dirty="0"/>
              <a:t>Tesisimizde bir çok yöresel ve bölgesel el sanatları, Antalya bölgesi tablolar, paşa mangalı, közde Türk kahvesi köşesi bulunmaktadır.</a:t>
            </a: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5805" t="1" r="41119" b="-339"/>
          <a:stretch/>
        </p:blipFill>
        <p:spPr>
          <a:xfrm>
            <a:off x="997528" y="2031313"/>
            <a:ext cx="2595418" cy="326897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144" y="2031313"/>
            <a:ext cx="4145065" cy="3268970"/>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1302" y="2031313"/>
            <a:ext cx="3861544" cy="3268970"/>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3750" y="95250"/>
            <a:ext cx="1119044" cy="752788"/>
          </a:xfrm>
          <a:prstGeom prst="rect">
            <a:avLst/>
          </a:prstGeom>
        </p:spPr>
      </p:pic>
    </p:spTree>
    <p:extLst>
      <p:ext uri="{BB962C8B-B14F-4D97-AF65-F5344CB8AC3E}">
        <p14:creationId xmlns:p14="http://schemas.microsoft.com/office/powerpoint/2010/main" val="3702707651"/>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656</TotalTime>
  <Words>1520</Words>
  <Application>Microsoft Office PowerPoint</Application>
  <PresentationFormat>Geniş ekran</PresentationFormat>
  <Paragraphs>210</Paragraphs>
  <Slides>31</Slides>
  <Notes>18</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Duman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By NeC ® 2010 | 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SÜRDÜRÜLEBİLİRLİK RAPORU</dc:title>
  <dc:creator>Hakan</dc:creator>
  <cp:lastModifiedBy>İpek Ayten KÖROĞLU</cp:lastModifiedBy>
  <cp:revision>80</cp:revision>
  <dcterms:created xsi:type="dcterms:W3CDTF">2023-02-16T12:16:22Z</dcterms:created>
  <dcterms:modified xsi:type="dcterms:W3CDTF">2025-04-21T08:45:16Z</dcterms:modified>
</cp:coreProperties>
</file>